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9" r:id="rId4"/>
  </p:sldMasterIdLst>
  <p:notesMasterIdLst>
    <p:notesMasterId r:id="rId45"/>
  </p:notesMasterIdLst>
  <p:handoutMasterIdLst>
    <p:handoutMasterId r:id="rId46"/>
  </p:handoutMasterIdLst>
  <p:sldIdLst>
    <p:sldId id="811" r:id="rId5"/>
    <p:sldId id="816" r:id="rId6"/>
    <p:sldId id="818" r:id="rId7"/>
    <p:sldId id="815" r:id="rId8"/>
    <p:sldId id="819" r:id="rId9"/>
    <p:sldId id="885" r:id="rId10"/>
    <p:sldId id="923" r:id="rId11"/>
    <p:sldId id="924" r:id="rId12"/>
    <p:sldId id="925" r:id="rId13"/>
    <p:sldId id="926" r:id="rId14"/>
    <p:sldId id="931" r:id="rId15"/>
    <p:sldId id="927" r:id="rId16"/>
    <p:sldId id="929" r:id="rId17"/>
    <p:sldId id="928" r:id="rId18"/>
    <p:sldId id="930" r:id="rId19"/>
    <p:sldId id="922" r:id="rId20"/>
    <p:sldId id="932" r:id="rId21"/>
    <p:sldId id="933" r:id="rId22"/>
    <p:sldId id="934" r:id="rId23"/>
    <p:sldId id="935" r:id="rId24"/>
    <p:sldId id="936" r:id="rId25"/>
    <p:sldId id="937" r:id="rId26"/>
    <p:sldId id="938" r:id="rId27"/>
    <p:sldId id="939" r:id="rId28"/>
    <p:sldId id="940" r:id="rId29"/>
    <p:sldId id="941" r:id="rId30"/>
    <p:sldId id="942" r:id="rId31"/>
    <p:sldId id="943" r:id="rId32"/>
    <p:sldId id="945" r:id="rId33"/>
    <p:sldId id="944" r:id="rId34"/>
    <p:sldId id="946" r:id="rId35"/>
    <p:sldId id="947" r:id="rId36"/>
    <p:sldId id="951" r:id="rId37"/>
    <p:sldId id="948" r:id="rId38"/>
    <p:sldId id="949" r:id="rId39"/>
    <p:sldId id="950" r:id="rId40"/>
    <p:sldId id="952" r:id="rId41"/>
    <p:sldId id="917" r:id="rId42"/>
    <p:sldId id="920" r:id="rId43"/>
    <p:sldId id="869" r:id="rId44"/>
  </p:sldIdLst>
  <p:sldSz cx="12192000" cy="6858000"/>
  <p:notesSz cx="7104063" cy="10234613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Segoe Script" panose="030B0504020000000003" pitchFamily="66" charset="0"/>
      <p:regular r:id="rId55"/>
      <p:bold r:id="rId56"/>
    </p:embeddedFont>
    <p:embeddedFont>
      <p:font typeface="Segoe UI" panose="020B0502040204020203" pitchFamily="34" charset="0"/>
      <p:regular r:id="rId57"/>
      <p:bold r:id="rId58"/>
      <p:italic r:id="rId59"/>
      <p:boldItalic r:id="rId60"/>
    </p:embeddedFont>
    <p:embeddedFont>
      <p:font typeface="Segoe UI Light" panose="020B0502040204020203" pitchFamily="34" charset="0"/>
      <p:regular r:id="rId61"/>
      <p:italic r:id="rId62"/>
    </p:embeddedFont>
  </p:embeddedFontLst>
  <p:custDataLst>
    <p:tags r:id="rId63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7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téphane GOBIN" initials="" lastIdx="0" clrIdx="6"/>
  <p:cmAuthor id="1" name="Sarah BOUTER" initials="SB" lastIdx="9" clrIdx="0">
    <p:extLst>
      <p:ext uri="{19B8F6BF-5375-455C-9EA6-DF929625EA0E}">
        <p15:presenceInfo xmlns:p15="http://schemas.microsoft.com/office/powerpoint/2012/main" userId="S-1-5-21-1801674531-1897051121-839522115-8424" providerId="AD"/>
      </p:ext>
    </p:extLst>
  </p:cmAuthor>
  <p:cmAuthor id="2" name="Thierry RICHARD" initials="TR" lastIdx="1" clrIdx="1">
    <p:extLst>
      <p:ext uri="{19B8F6BF-5375-455C-9EA6-DF929625EA0E}">
        <p15:presenceInfo xmlns:p15="http://schemas.microsoft.com/office/powerpoint/2012/main" userId="Thierry RICHARD" providerId="None"/>
      </p:ext>
    </p:extLst>
  </p:cmAuthor>
  <p:cmAuthor id="3" name="RICHARD Thierry Admin" initials="RTA" lastIdx="3" clrIdx="2">
    <p:extLst>
      <p:ext uri="{19B8F6BF-5375-455C-9EA6-DF929625EA0E}">
        <p15:presenceInfo xmlns:p15="http://schemas.microsoft.com/office/powerpoint/2012/main" userId="RICHARD Thierry Admin" providerId="None"/>
      </p:ext>
    </p:extLst>
  </p:cmAuthor>
  <p:cmAuthor id="4" name="Barthe, Karine (EXT - FR/Lannion)" initials="BK(F" lastIdx="1" clrIdx="3">
    <p:extLst>
      <p:ext uri="{19B8F6BF-5375-455C-9EA6-DF929625EA0E}">
        <p15:presenceInfo xmlns:p15="http://schemas.microsoft.com/office/powerpoint/2012/main" userId="Barthe, Karine (EXT - FR/Lannion)" providerId="None"/>
      </p:ext>
    </p:extLst>
  </p:cmAuthor>
  <p:cmAuthor id="5" name="Sabrina Kuhn" initials="SK" lastIdx="10" clrIdx="4">
    <p:extLst>
      <p:ext uri="{19B8F6BF-5375-455C-9EA6-DF929625EA0E}">
        <p15:presenceInfo xmlns:p15="http://schemas.microsoft.com/office/powerpoint/2012/main" userId="S-1-5-21-1801674531-1897051121-839522115-20220" providerId="AD"/>
      </p:ext>
    </p:extLst>
  </p:cmAuthor>
  <p:cmAuthor id="6" name="Emilie VILLETORTE" initials="EV" lastIdx="1" clrIdx="5">
    <p:extLst>
      <p:ext uri="{19B8F6BF-5375-455C-9EA6-DF929625EA0E}">
        <p15:presenceInfo xmlns:p15="http://schemas.microsoft.com/office/powerpoint/2012/main" userId="S::evilletorte@eni.fr::60a890f2-81d8-4a9a-b988-47c91ea199b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E26"/>
    <a:srgbClr val="95B258"/>
    <a:srgbClr val="011F39"/>
    <a:srgbClr val="AAD23B"/>
    <a:srgbClr val="B9B9B9"/>
    <a:srgbClr val="C6C6C6"/>
    <a:srgbClr val="E6E6E6"/>
    <a:srgbClr val="FFFFFF"/>
    <a:srgbClr val="343642"/>
    <a:srgbClr val="0651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73258" autoAdjust="0"/>
  </p:normalViewPr>
  <p:slideViewPr>
    <p:cSldViewPr snapToGrid="0">
      <p:cViewPr varScale="1">
        <p:scale>
          <a:sx n="59" d="100"/>
          <a:sy n="59" d="100"/>
        </p:scale>
        <p:origin x="1502" y="34"/>
      </p:cViewPr>
      <p:guideLst>
        <p:guide orient="horz" pos="2160"/>
        <p:guide pos="3840"/>
        <p:guide pos="27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ags" Target="tags/tag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font" Target="fonts/font15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59" Type="http://schemas.openxmlformats.org/officeDocument/2006/relationships/font" Target="fonts/font13.fntdata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A8EB9EB-B186-4F9A-9F85-BBB1D65C7589}" type="datetimeFigureOut">
              <a:rPr lang="fr-FR" smtClean="0">
                <a:latin typeface="Segoe UI" panose="020B0502040204020203" pitchFamily="34" charset="0"/>
              </a:rPr>
              <a:t>21/04/2023</a:t>
            </a:fld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611C90E-7C5C-4FC7-8E56-A2E921698B81}" type="slidenum">
              <a:rPr lang="fr-FR" smtClean="0">
                <a:latin typeface="Segoe UI" panose="020B0502040204020203" pitchFamily="34" charset="0"/>
              </a:rPr>
              <a:t>‹N°›</a:t>
            </a:fld>
            <a:endParaRPr lang="fr-FR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E63BDECB-E14E-459C-896C-A883D5960C42}" type="datetimeFigureOut">
              <a:rPr lang="fr-FR" smtClean="0"/>
              <a:pPr/>
              <a:t>21/04/2023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00CA5B4E-61E0-4854-9785-88AF627D622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2716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https://ionicframework.com/docs/api/footer</a:t>
            </a:r>
          </a:p>
        </p:txBody>
      </p:sp>
    </p:spTree>
    <p:extLst>
      <p:ext uri="{BB962C8B-B14F-4D97-AF65-F5344CB8AC3E}">
        <p14:creationId xmlns:p14="http://schemas.microsoft.com/office/powerpoint/2010/main" val="295291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https://ionicframework.com/docs/api/button</a:t>
            </a:r>
          </a:p>
          <a:p>
            <a:endParaRPr lang="fr-FR" dirty="0"/>
          </a:p>
          <a:p>
            <a:r>
              <a:rPr lang="fr-FR" dirty="0"/>
              <a:t>La contrainte avec les applications mobiles est qu’il faut cliquer avec son doigt.</a:t>
            </a:r>
          </a:p>
          <a:p>
            <a:r>
              <a:rPr lang="fr-FR" dirty="0"/>
              <a:t>Ionic fournit des boutons pour gérer cette problématique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2792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est possible de préciser la couleur en hexadécimal ou par CSS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8447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https://ionicframework.com/docs/api/card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9278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https://ionicframework.com/docs/api/card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3912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None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https://ionic.io/ionicons/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Les icônes permettent de dynamiser l’interface et d’éviter le recours à des textes trop longs ou qui parasitent l’écran</a:t>
            </a:r>
            <a:endParaRPr lang="fr-FR" sz="1050" b="0" strike="noStrike" spc="-1" dirty="0">
              <a:solidFill>
                <a:srgbClr val="343642"/>
              </a:solidFill>
              <a:latin typeface="Segoe UI"/>
            </a:endParaRPr>
          </a:p>
          <a:p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Ils s’utilisent souvent avec les boutons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Nous avons déjà vu des exemples avec le bouton « Back » :</a:t>
            </a:r>
          </a:p>
          <a:p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slot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icon-only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fr-F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arrow</a:t>
            </a:r>
            <a:r>
              <a:rPr lang="fr-F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-back"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2878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https://ionicframework.com/docs/api/list</a:t>
            </a:r>
          </a:p>
          <a:p>
            <a:pPr>
              <a:lnSpc>
                <a:spcPct val="120000"/>
              </a:lnSpc>
            </a:pP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Les listes sont une des deux composantes essentielles d’une application mobile avec les formulaires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 propose la directive </a:t>
            </a:r>
            <a:r>
              <a:rPr lang="fr-FR" b="0" strike="noStrike" spc="-1" dirty="0" err="1">
                <a:solidFill>
                  <a:srgbClr val="95B258"/>
                </a:solidFill>
                <a:latin typeface="Segoe UI"/>
              </a:rPr>
              <a:t>ngFor</a:t>
            </a: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 qui permet de parcourir simplement un élément itérable et de dupliquer des éléments à l’écran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Ionic propose des composants venant renforcer la directive </a:t>
            </a:r>
            <a:r>
              <a:rPr lang="fr-FR" b="0" strike="noStrike" spc="-1" dirty="0" err="1">
                <a:solidFill>
                  <a:srgbClr val="343642"/>
                </a:solidFill>
                <a:latin typeface="Segoe UI"/>
              </a:rPr>
              <a:t>ngFor</a:t>
            </a:r>
            <a:endParaRPr lang="fr-FR" b="0" strike="noStrike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Les listes sont encapsulées dans un composant </a:t>
            </a:r>
            <a:r>
              <a:rPr lang="fr-FR" b="0" strike="noStrike" spc="-1" dirty="0">
                <a:solidFill>
                  <a:srgbClr val="95B258"/>
                </a:solidFill>
                <a:latin typeface="Segoe UI"/>
              </a:rPr>
              <a:t>ion-</a:t>
            </a:r>
            <a:r>
              <a:rPr lang="fr-FR" b="0" strike="noStrike" spc="-1" dirty="0" err="1">
                <a:solidFill>
                  <a:srgbClr val="95B258"/>
                </a:solidFill>
                <a:latin typeface="Segoe UI"/>
              </a:rPr>
              <a:t>list</a:t>
            </a: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 qui va se charger d’appliquer des optimisations visuelles et ergonomiques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Chaque entrée de la liste doit être positionnée dans un composant </a:t>
            </a:r>
            <a:r>
              <a:rPr lang="fr-FR" b="0" strike="noStrike" spc="-1" dirty="0">
                <a:solidFill>
                  <a:srgbClr val="95B258"/>
                </a:solidFill>
                <a:latin typeface="Segoe UI"/>
              </a:rPr>
              <a:t>ion-item</a:t>
            </a:r>
          </a:p>
          <a:p>
            <a:pPr marL="0" indent="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2895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None/>
            </a:pPr>
            <a:r>
              <a:rPr lang="fr-FR" dirty="0"/>
              <a:t>https://ionicframework.com/docs/api/item</a:t>
            </a:r>
          </a:p>
        </p:txBody>
      </p:sp>
    </p:spTree>
    <p:extLst>
      <p:ext uri="{BB962C8B-B14F-4D97-AF65-F5344CB8AC3E}">
        <p14:creationId xmlns:p14="http://schemas.microsoft.com/office/powerpoint/2010/main" val="2943266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None/>
            </a:pPr>
            <a:r>
              <a:rPr lang="fr-FR" dirty="0"/>
              <a:t>https://ionicframework.com/docs/api/input</a:t>
            </a:r>
          </a:p>
          <a:p>
            <a:pPr marL="0" indent="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None/>
            </a:pPr>
            <a:r>
              <a:rPr lang="fr-FR" dirty="0"/>
              <a:t>Attention, nouveauté d’Ionic 7</a:t>
            </a:r>
          </a:p>
          <a:p>
            <a:pPr marL="628650" lvl="1" indent="-17145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dirty="0"/>
              <a:t>L’attributs label est directement sur le champ ion-input</a:t>
            </a:r>
          </a:p>
          <a:p>
            <a:pPr marL="628650" lvl="1" indent="-17145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dirty="0"/>
              <a:t>Avant on séparait en ion-label et ion-input</a:t>
            </a:r>
          </a:p>
          <a:p>
            <a:pPr marL="0" indent="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8910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None/>
            </a:pPr>
            <a:r>
              <a:rPr lang="fr-FR" dirty="0"/>
              <a:t>Attention, nouveauté d’Ionic 7</a:t>
            </a:r>
          </a:p>
          <a:p>
            <a:pPr marL="628650" lvl="1" indent="-17145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dirty="0"/>
              <a:t>Les attributs label et  label-placement sont directement sur le champ ion-input</a:t>
            </a:r>
          </a:p>
          <a:p>
            <a:pPr marL="628650" lvl="1" indent="-17145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dirty="0"/>
              <a:t>Avant on séparait en ion-label et une valeur </a:t>
            </a:r>
            <a:r>
              <a:rPr lang="fr-FR" dirty="0" err="1"/>
              <a:t>floating</a:t>
            </a:r>
            <a:r>
              <a:rPr lang="fr-FR" dirty="0"/>
              <a:t> sur ion-input</a:t>
            </a:r>
          </a:p>
          <a:p>
            <a:pPr marL="0" lvl="0" indent="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8943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5162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None/>
            </a:pPr>
            <a:r>
              <a:rPr lang="fr-FR" dirty="0"/>
              <a:t>Attention, nouveauté d’Ionic 7</a:t>
            </a:r>
          </a:p>
          <a:p>
            <a:pPr marL="628650" lvl="1" indent="-17145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dirty="0"/>
              <a:t>Les attributs label et  label-placement sont directement sur le champ ion-input</a:t>
            </a:r>
          </a:p>
          <a:p>
            <a:pPr marL="628650" lvl="1" indent="-17145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dirty="0"/>
              <a:t>Avant on séparait en ion-label et une valeur </a:t>
            </a:r>
            <a:r>
              <a:rPr lang="fr-FR" dirty="0" err="1"/>
              <a:t>floating</a:t>
            </a:r>
            <a:r>
              <a:rPr lang="fr-FR" dirty="0"/>
              <a:t> sur ion-input</a:t>
            </a:r>
          </a:p>
          <a:p>
            <a:pPr marL="0" lvl="0" indent="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8762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les l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istes déroulantes; l</a:t>
            </a:r>
            <a:r>
              <a:rPr lang="fr-FR" dirty="0"/>
              <a:t>e rendu d’affichage sera en fonction du mobile (iOS ou Android)</a:t>
            </a:r>
          </a:p>
          <a:p>
            <a:pPr marL="0" lvl="0" indent="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4147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https://ionicframework.com/docs/api/alert</a:t>
            </a:r>
          </a:p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A partir Ionic 7, le composant est a privilégié.</a:t>
            </a:r>
          </a:p>
          <a:p>
            <a:r>
              <a:rPr lang="en-US" b="0" i="0" dirty="0">
                <a:solidFill>
                  <a:srgbClr val="222D3A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This reduces the number of handlers you need to wire up in order to present the Alert.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8240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>
                <a:latin typeface="Segoe Script" panose="030B0504020000000003" pitchFamily="66" charset="0"/>
              </a:rPr>
              <a:t>AlertController</a:t>
            </a:r>
            <a:endParaRPr lang="fr-FR" dirty="0">
              <a:latin typeface="Segoe Script" panose="030B0504020000000003" pitchFamily="66" charset="0"/>
            </a:endParaRPr>
          </a:p>
          <a:p>
            <a:r>
              <a:rPr lang="fr-FR" dirty="0">
                <a:latin typeface="Segoe Script" panose="030B0504020000000003" pitchFamily="66" charset="0"/>
              </a:rPr>
              <a:t>Provider </a:t>
            </a:r>
            <a:r>
              <a:rPr lang="fr-FR" dirty="0">
                <a:latin typeface="Segoe Script" panose="030B0504020000000003" pitchFamily="66" charset="0"/>
                <a:sym typeface="Wingdings" panose="05000000000000000000" pitchFamily="2" charset="2"/>
              </a:rPr>
              <a:t> cherche à gérer un comportement plutôt qu’injecter un composant visuel sur la page.</a:t>
            </a:r>
          </a:p>
          <a:p>
            <a:r>
              <a:rPr lang="fr-FR" dirty="0">
                <a:latin typeface="Segoe Script" panose="030B0504020000000003" pitchFamily="66" charset="0"/>
                <a:sym typeface="Wingdings" panose="05000000000000000000" pitchFamily="2" charset="2"/>
              </a:rPr>
              <a:t>Une alerte sera bloquante; nous verrons en détail se concept un peu plus loin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latin typeface="Segoe Script" panose="030B0504020000000003" pitchFamily="66" charset="0"/>
                <a:sym typeface="Wingdings" panose="05000000000000000000" pitchFamily="2" charset="2"/>
              </a:rPr>
              <a:t>Attention, cette solution est plus coûteuse qu’un simple composant.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latin typeface="Segoe Script" panose="030B0504020000000003" pitchFamily="66" charset="0"/>
                <a:sym typeface="Wingdings" panose="05000000000000000000" pitchFamily="2" charset="2"/>
              </a:rPr>
              <a:t>Ionic préconise ion-</a:t>
            </a:r>
            <a:r>
              <a:rPr lang="fr-FR" dirty="0" err="1">
                <a:latin typeface="Segoe Script" panose="030B0504020000000003" pitchFamily="66" charset="0"/>
                <a:sym typeface="Wingdings" panose="05000000000000000000" pitchFamily="2" charset="2"/>
              </a:rPr>
              <a:t>alert</a:t>
            </a:r>
            <a:endParaRPr lang="fr-FR" dirty="0">
              <a:latin typeface="Segoe Script" panose="030B0504020000000003" pitchFamily="66" charset="0"/>
              <a:sym typeface="Wingdings" panose="05000000000000000000" pitchFamily="2" charset="2"/>
            </a:endParaRPr>
          </a:p>
          <a:p>
            <a:endParaRPr lang="fr-FR" dirty="0">
              <a:latin typeface="Segoe Script" panose="030B0504020000000003" pitchFamily="66" charset="0"/>
              <a:sym typeface="Wingdings" panose="05000000000000000000" pitchFamily="2" charset="2"/>
            </a:endParaRPr>
          </a:p>
          <a:p>
            <a:r>
              <a:rPr lang="fr-FR" dirty="0">
                <a:latin typeface="Segoe Script" panose="030B0504020000000003" pitchFamily="66" charset="0"/>
                <a:sym typeface="Wingdings" panose="05000000000000000000" pitchFamily="2" charset="2"/>
              </a:rPr>
              <a:t>https://ionicframework.com/docs/v6/api/alert</a:t>
            </a:r>
            <a:endParaRPr lang="fr-FR" dirty="0"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0566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None/>
            </a:pPr>
            <a:r>
              <a:rPr lang="fr-FR" dirty="0"/>
              <a:t>https://ionicframework.com/docs/api/toast</a:t>
            </a:r>
          </a:p>
          <a:p>
            <a:pPr marL="0" indent="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None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None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Il faut privilégier ion-toast tout comme même ion-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None/>
            </a:pP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None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ion-toast</a:t>
            </a:r>
            <a:r>
              <a:rPr lang="en-US" b="0" i="0" dirty="0">
                <a:solidFill>
                  <a:srgbClr val="222D3A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can be used by writing the component directly in your template. This reduces the number of handlers you need to wire up in order to present the toast.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45038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https://ionicframework.com/docs/v6/api/toast</a:t>
            </a:r>
          </a:p>
          <a:p>
            <a:endParaRPr lang="fr-FR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latin typeface="Segoe Script" panose="030B0504020000000003" pitchFamily="66" charset="0"/>
                <a:sym typeface="Wingdings" panose="05000000000000000000" pitchFamily="2" charset="2"/>
              </a:rPr>
              <a:t>Attention, cette solution est plus coûteuse qu’un simple composant.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latin typeface="Segoe Script" panose="030B0504020000000003" pitchFamily="66" charset="0"/>
                <a:sym typeface="Wingdings" panose="05000000000000000000" pitchFamily="2" charset="2"/>
              </a:rPr>
              <a:t>Ionic préconise ion-toast</a:t>
            </a:r>
          </a:p>
          <a:p>
            <a:endParaRPr lang="fr-FR" dirty="0"/>
          </a:p>
          <a:p>
            <a:r>
              <a:rPr lang="fr-FR" dirty="0"/>
              <a:t>Attention les composants ion-toast ne doivent pas être dans un bloc if</a:t>
            </a:r>
          </a:p>
          <a:p>
            <a:r>
              <a:rPr lang="fr-FR" dirty="0"/>
              <a:t>Il y aurait une erreur JS; lors d’un rafraichissement; du type : </a:t>
            </a:r>
          </a:p>
          <a:p>
            <a:r>
              <a:rPr lang="fr-FR" dirty="0" err="1"/>
              <a:t>handled</a:t>
            </a:r>
            <a:r>
              <a:rPr lang="fr-FR" dirty="0"/>
              <a:t> Promise rejection: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read</a:t>
            </a:r>
            <a:r>
              <a:rPr lang="fr-FR" dirty="0"/>
              <a:t> </a:t>
            </a:r>
            <a:r>
              <a:rPr lang="fr-FR" dirty="0" err="1"/>
              <a:t>properties</a:t>
            </a:r>
            <a:r>
              <a:rPr lang="fr-FR" dirty="0"/>
              <a:t> of </a:t>
            </a:r>
            <a:r>
              <a:rPr lang="fr-FR" dirty="0" err="1"/>
              <a:t>null</a:t>
            </a:r>
            <a:r>
              <a:rPr lang="fr-FR" dirty="0"/>
              <a:t> (</a:t>
            </a:r>
            <a:r>
              <a:rPr lang="fr-FR" dirty="0" err="1"/>
              <a:t>reading</a:t>
            </a:r>
            <a:r>
              <a:rPr lang="fr-FR" dirty="0"/>
              <a:t> 'style') ; Zone: &lt;root&gt; ; </a:t>
            </a:r>
            <a:r>
              <a:rPr lang="fr-FR" dirty="0" err="1"/>
              <a:t>Task</a:t>
            </a:r>
            <a:r>
              <a:rPr lang="fr-FR" dirty="0"/>
              <a:t>: </a:t>
            </a:r>
            <a:r>
              <a:rPr lang="fr-FR" dirty="0" err="1"/>
              <a:t>Promise.then</a:t>
            </a:r>
            <a:r>
              <a:rPr lang="fr-FR" dirty="0"/>
              <a:t> ; Value: </a:t>
            </a:r>
            <a:r>
              <a:rPr lang="fr-FR" dirty="0" err="1"/>
              <a:t>TypeError</a:t>
            </a:r>
            <a:r>
              <a:rPr lang="fr-FR" dirty="0"/>
              <a:t>: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read</a:t>
            </a:r>
            <a:r>
              <a:rPr lang="fr-FR" dirty="0"/>
              <a:t> </a:t>
            </a:r>
            <a:r>
              <a:rPr lang="fr-FR" dirty="0" err="1"/>
              <a:t>properties</a:t>
            </a:r>
            <a:r>
              <a:rPr lang="fr-FR" dirty="0"/>
              <a:t> of </a:t>
            </a:r>
            <a:r>
              <a:rPr lang="fr-FR" dirty="0" err="1"/>
              <a:t>null</a:t>
            </a:r>
            <a:r>
              <a:rPr lang="fr-FR" dirty="0"/>
              <a:t> (</a:t>
            </a:r>
            <a:r>
              <a:rPr lang="fr-FR" dirty="0" err="1"/>
              <a:t>reading</a:t>
            </a:r>
            <a:r>
              <a:rPr lang="fr-FR" dirty="0"/>
              <a:t> 'style')    at </a:t>
            </a:r>
            <a:r>
              <a:rPr lang="fr-FR" dirty="0" err="1"/>
              <a:t>mdEnterAnimation</a:t>
            </a:r>
            <a:r>
              <a:rPr lang="fr-FR"/>
              <a:t> (ion-toast.entry.js:90:17) 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05927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37800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55269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560" lvl="1" indent="0">
              <a:spcBef>
                <a:spcPts val="1001"/>
              </a:spcBef>
              <a:buClr>
                <a:srgbClr val="004358"/>
              </a:buClr>
              <a:buFont typeface="Arial"/>
              <a:buNone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30400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8040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6586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1262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i="1" spc="-1" dirty="0">
                <a:solidFill>
                  <a:srgbClr val="141E26"/>
                </a:solidFill>
                <a:latin typeface="Segoe UI"/>
              </a:rPr>
              <a:t>ATTENTION :</a:t>
            </a:r>
            <a:r>
              <a:rPr lang="fr-FR" sz="1200" spc="-1" dirty="0">
                <a:solidFill>
                  <a:srgbClr val="141E26"/>
                </a:solidFill>
                <a:latin typeface="Segoe UI"/>
              </a:rPr>
              <a:t> dans un composant Ionic, il ne faut ajouter que des composants Ionic (&lt;ion-…&gt;)</a:t>
            </a:r>
            <a:endParaRPr lang="fr-FR" sz="1200" b="0" strike="noStrike" spc="-1" dirty="0">
              <a:solidFill>
                <a:srgbClr val="141E26"/>
              </a:solidFill>
              <a:latin typeface="Segoe U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Les composants HTML classiques ne s’afficheraient pas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Seule la balise &lt;ion-content&gt; permet d’incorporer des composants html</a:t>
            </a:r>
          </a:p>
        </p:txBody>
      </p:sp>
    </p:spTree>
    <p:extLst>
      <p:ext uri="{BB962C8B-B14F-4D97-AF65-F5344CB8AC3E}">
        <p14:creationId xmlns:p14="http://schemas.microsoft.com/office/powerpoint/2010/main" val="2840046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tag &lt;ion-header&gt; permet de gérer toutes les contraintes d’affichage selon le support</a:t>
            </a:r>
          </a:p>
          <a:p>
            <a:r>
              <a:rPr lang="fr-FR" dirty="0"/>
              <a:t>En tant que développeur il nous suffit d’ajouter les composants désirés.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Il est présent par défaut dans les composants de type « page »</a:t>
            </a:r>
          </a:p>
          <a:p>
            <a:endParaRPr lang="fr-FR" dirty="0"/>
          </a:p>
          <a:p>
            <a:r>
              <a:rPr lang="fr-FR" dirty="0"/>
              <a:t>https://ionicframework.com/docs/api/header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5010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L’attribut</a:t>
            </a:r>
            <a:r>
              <a:rPr lang="fr-FR" b="1" dirty="0"/>
              <a:t> slot </a:t>
            </a:r>
            <a:r>
              <a:rPr lang="fr-FR" dirty="0"/>
              <a:t>peut prendre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soit </a:t>
            </a:r>
            <a:r>
              <a:rPr lang="fr-FR" b="1" dirty="0"/>
              <a:t>start </a:t>
            </a:r>
            <a:r>
              <a:rPr lang="fr-FR" dirty="0"/>
              <a:t>(gauche)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soit </a:t>
            </a:r>
            <a:r>
              <a:rPr lang="fr-FR" b="1" dirty="0"/>
              <a:t>end </a:t>
            </a:r>
            <a:r>
              <a:rPr lang="fr-FR" dirty="0"/>
              <a:t>(droite)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0881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L’attribut </a:t>
            </a:r>
            <a:r>
              <a:rPr lang="fr-FR" b="1" dirty="0" err="1"/>
              <a:t>color</a:t>
            </a:r>
            <a:r>
              <a:rPr lang="fr-FR" dirty="0"/>
              <a:t> permet de préciser une classe de </a:t>
            </a:r>
            <a:r>
              <a:rPr lang="fr-FR" dirty="0" err="1"/>
              <a:t>css</a:t>
            </a:r>
            <a:r>
              <a:rPr lang="fr-FR" dirty="0"/>
              <a:t> de Ionic.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5771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776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COUV SLIDE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538FD0F-57FB-48AB-B25B-B9AEB2B093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116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OUV SLIDE">
    <p:bg>
      <p:bgPr>
        <a:solidFill>
          <a:srgbClr val="3B5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538FD0F-57FB-48AB-B25B-B9AEB2B093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269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V SLIDE BL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4905F83-6224-42D1-9773-417C783202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824536"/>
            <a:ext cx="831821" cy="8318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111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58D67CB-3D42-459B-9239-7A5DBB57DD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4CD37DFD-DBDA-4BDA-9060-2DA6AD4013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883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que 11">
            <a:extLst>
              <a:ext uri="{FF2B5EF4-FFF2-40B4-BE49-F238E27FC236}">
                <a16:creationId xmlns:a16="http://schemas.microsoft.com/office/drawing/2014/main" id="{394100EE-EC43-469D-8B81-86937495DB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30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FEC1E22-CB41-4D08-9AB7-FD5BE57DB84E}"/>
              </a:ext>
            </a:extLst>
          </p:cNvPr>
          <p:cNvGrpSpPr/>
          <p:nvPr userDrawn="1"/>
        </p:nvGrpSpPr>
        <p:grpSpPr>
          <a:xfrm>
            <a:off x="0" y="7022130"/>
            <a:ext cx="3013379" cy="324495"/>
            <a:chOff x="2411233" y="2460991"/>
            <a:chExt cx="7675165" cy="82649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34FFA7-A9EF-4270-9C94-D41D7FD2BCC7}"/>
                </a:ext>
              </a:extLst>
            </p:cNvPr>
            <p:cNvSpPr/>
            <p:nvPr/>
          </p:nvSpPr>
          <p:spPr>
            <a:xfrm>
              <a:off x="2411233" y="2460994"/>
              <a:ext cx="826495" cy="826495"/>
            </a:xfrm>
            <a:prstGeom prst="rect">
              <a:avLst/>
            </a:prstGeom>
            <a:solidFill>
              <a:srgbClr val="01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921BEF-5575-4FEE-85A8-095CFB9C4970}"/>
                </a:ext>
              </a:extLst>
            </p:cNvPr>
            <p:cNvSpPr/>
            <p:nvPr/>
          </p:nvSpPr>
          <p:spPr>
            <a:xfrm>
              <a:off x="3552678" y="2460994"/>
              <a:ext cx="826495" cy="826495"/>
            </a:xfrm>
            <a:prstGeom prst="rect">
              <a:avLst/>
            </a:pr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4D7B07-4171-4E41-90F2-05A34931EE0D}"/>
                </a:ext>
              </a:extLst>
            </p:cNvPr>
            <p:cNvSpPr/>
            <p:nvPr/>
          </p:nvSpPr>
          <p:spPr>
            <a:xfrm>
              <a:off x="4694123" y="2460994"/>
              <a:ext cx="826495" cy="826495"/>
            </a:xfrm>
            <a:prstGeom prst="rect">
              <a:avLst/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AF220C-579F-449D-89CB-702A9844192A}"/>
                </a:ext>
              </a:extLst>
            </p:cNvPr>
            <p:cNvSpPr/>
            <p:nvPr/>
          </p:nvSpPr>
          <p:spPr>
            <a:xfrm>
              <a:off x="5835568" y="2460993"/>
              <a:ext cx="826495" cy="826495"/>
            </a:xfrm>
            <a:prstGeom prst="rect">
              <a:avLst/>
            </a:pr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1FEC04-9882-44FF-9D2E-14A90AB234A9}"/>
                </a:ext>
              </a:extLst>
            </p:cNvPr>
            <p:cNvSpPr/>
            <p:nvPr/>
          </p:nvSpPr>
          <p:spPr>
            <a:xfrm>
              <a:off x="6977013" y="2460993"/>
              <a:ext cx="826495" cy="826495"/>
            </a:xfrm>
            <a:prstGeom prst="rect">
              <a:avLst/>
            </a:prstGeom>
            <a:solidFill>
              <a:srgbClr val="4AA5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FFA532-EF18-4DD7-8996-901694372F23}"/>
                </a:ext>
              </a:extLst>
            </p:cNvPr>
            <p:cNvSpPr/>
            <p:nvPr/>
          </p:nvSpPr>
          <p:spPr>
            <a:xfrm>
              <a:off x="8118458" y="2460992"/>
              <a:ext cx="826495" cy="826495"/>
            </a:xfrm>
            <a:prstGeom prst="rect">
              <a:avLst/>
            </a:pr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056ECF8-5A1A-4331-A5CC-4160C7283752}"/>
                </a:ext>
              </a:extLst>
            </p:cNvPr>
            <p:cNvSpPr/>
            <p:nvPr/>
          </p:nvSpPr>
          <p:spPr>
            <a:xfrm>
              <a:off x="9259903" y="2460991"/>
              <a:ext cx="826495" cy="826495"/>
            </a:xfrm>
            <a:prstGeom prst="rect">
              <a:avLst/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custDataLst>
      <p:tags r:id="rId8"/>
    </p:custDataLst>
    <p:extLst>
      <p:ext uri="{BB962C8B-B14F-4D97-AF65-F5344CB8AC3E}">
        <p14:creationId xmlns:p14="http://schemas.microsoft.com/office/powerpoint/2010/main" val="43460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26" r:id="rId2"/>
    <p:sldLayoutId id="2147483723" r:id="rId3"/>
    <p:sldLayoutId id="2147483701" r:id="rId4"/>
    <p:sldLayoutId id="2147483702" r:id="rId5"/>
    <p:sldLayoutId id="2147483724" r:id="rId6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4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F265574-43AB-41F0-A41B-29676FE664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E4085B9-204F-4210-8395-B413A38539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7780"/>
          <a:stretch/>
        </p:blipFill>
        <p:spPr>
          <a:xfrm>
            <a:off x="1" y="0"/>
            <a:ext cx="3470988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3819525" y="2235200"/>
            <a:ext cx="8017952" cy="2387600"/>
          </a:xfrm>
          <a:noFill/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fr-FR" sz="4400" b="0" strike="noStrike" spc="-1" dirty="0">
                <a:solidFill>
                  <a:srgbClr val="FFFFFF"/>
                </a:solidFill>
                <a:latin typeface="Segoe UI Light"/>
              </a:rPr>
              <a:t>Les technologies cross-platform :</a:t>
            </a:r>
            <a:br>
              <a:rPr lang="fr-FR" sz="4400" b="0" strike="noStrike" spc="-1" dirty="0">
                <a:solidFill>
                  <a:srgbClr val="FFFFFF"/>
                </a:solidFill>
                <a:latin typeface="Segoe UI Light"/>
              </a:rPr>
            </a:br>
            <a:r>
              <a:rPr lang="fr-FR" sz="4400" b="0" strike="noStrike" spc="-1" dirty="0">
                <a:solidFill>
                  <a:srgbClr val="FFFFFF"/>
                </a:solidFill>
                <a:latin typeface="Segoe UI Light"/>
              </a:rPr>
              <a:t>Ionic</a:t>
            </a:r>
            <a:br>
              <a:rPr lang="fr-FR" dirty="0">
                <a:solidFill>
                  <a:schemeClr val="bg1"/>
                </a:solidFill>
                <a:latin typeface="Segoe UI Light"/>
                <a:cs typeface="Segoe UI Light"/>
              </a:rPr>
            </a:br>
            <a:r>
              <a:rPr lang="fr-FR" dirty="0">
                <a:solidFill>
                  <a:srgbClr val="AAD23B"/>
                </a:solidFill>
                <a:latin typeface="Segoe UI Light"/>
                <a:cs typeface="Segoe UI Light"/>
              </a:rPr>
              <a:t>Module 05 – Utilisation des composants visuels d’Ionic</a:t>
            </a:r>
            <a:endParaRPr lang="fr-FR" dirty="0">
              <a:solidFill>
                <a:srgbClr val="AAD23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203AEC74-3337-41FF-811E-15C4E7D8E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0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Structurer une vue et son contenu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32562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La vue doit encapsuler toutes les informations affichées à l’écran (à l’exception du header et du </a:t>
            </a:r>
            <a:r>
              <a:rPr lang="fr-FR" sz="2400" b="0" strike="noStrike" spc="-1" dirty="0" err="1">
                <a:solidFill>
                  <a:srgbClr val="343642"/>
                </a:solidFill>
                <a:latin typeface="Segoe UI"/>
              </a:rPr>
              <a:t>footer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) dans une balise </a:t>
            </a:r>
            <a:r>
              <a:rPr lang="fr-FR" sz="2400" b="0" strike="noStrike" spc="-1" dirty="0">
                <a:solidFill>
                  <a:srgbClr val="95B258"/>
                </a:solidFill>
                <a:latin typeface="Segoe UI"/>
              </a:rPr>
              <a:t>&lt;ion-content&gt;</a:t>
            </a:r>
          </a:p>
          <a:p>
            <a:pPr>
              <a:lnSpc>
                <a:spcPct val="120000"/>
              </a:lnSpc>
            </a:pPr>
            <a:endParaRPr lang="fr-FR" sz="2400" spc="-1" dirty="0">
              <a:solidFill>
                <a:srgbClr val="95B258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endParaRPr lang="fr-FR" sz="2400" b="0" strike="noStrike" spc="-1" dirty="0">
              <a:solidFill>
                <a:srgbClr val="95B258"/>
              </a:solidFill>
              <a:latin typeface="Segoe U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Cette balise</a:t>
            </a:r>
            <a:r>
              <a:rPr lang="fr-FR" sz="2400" b="0" strike="noStrike" spc="-1" dirty="0">
                <a:solidFill>
                  <a:srgbClr val="95B258"/>
                </a:solidFill>
                <a:latin typeface="Segoe UI"/>
              </a:rPr>
              <a:t> 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est un composant </a:t>
            </a:r>
            <a:r>
              <a:rPr lang="fr-FR" sz="2400" b="0" strike="noStrike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Elle permet d’appliquer des traitements et de l’affichage spécifiques</a:t>
            </a:r>
            <a:endParaRPr lang="fr-FR" spc="-1" dirty="0">
              <a:solidFill>
                <a:srgbClr val="141E26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141E26"/>
                </a:solidFill>
                <a:latin typeface="Segoe UI"/>
              </a:rPr>
              <a:t>Elle est présente dans les composants de type </a:t>
            </a:r>
            <a:r>
              <a:rPr lang="fr-FR" spc="-1" dirty="0">
                <a:solidFill>
                  <a:srgbClr val="95B258"/>
                </a:solidFill>
                <a:latin typeface="Segoe UI"/>
              </a:rPr>
              <a:t>« page </a:t>
            </a:r>
            <a:r>
              <a:rPr lang="fr-FR" spc="-1" dirty="0">
                <a:solidFill>
                  <a:srgbClr val="141E26"/>
                </a:solidFill>
                <a:latin typeface="Segoe UI"/>
              </a:rPr>
              <a:t>» par défaut</a:t>
            </a:r>
            <a:endParaRPr lang="fr-FR" b="0" strike="noStrike" spc="-1" dirty="0">
              <a:solidFill>
                <a:srgbClr val="141E26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4DFC91-0B81-B458-7290-A5E7E2F4A261}"/>
              </a:ext>
            </a:extLst>
          </p:cNvPr>
          <p:cNvSpPr txBox="1"/>
          <p:nvPr/>
        </p:nvSpPr>
        <p:spPr>
          <a:xfrm>
            <a:off x="3506876" y="2566811"/>
            <a:ext cx="3854623" cy="830997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ion-content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Add your content here --&gt;</a:t>
            </a:r>
          </a:p>
          <a:p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ion-content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70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Utilisation des en-têtes et pieds de page</a:t>
            </a:r>
          </a:p>
        </p:txBody>
      </p:sp>
    </p:spTree>
    <p:extLst>
      <p:ext uri="{BB962C8B-B14F-4D97-AF65-F5344CB8AC3E}">
        <p14:creationId xmlns:p14="http://schemas.microsoft.com/office/powerpoint/2010/main" val="247921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Utilisation des en-têtes et pieds de page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31638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Il est très fréquent de croiser un en-tête sur une application mobile; il contient souvent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Un titre,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Un bouton retour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Et éventuellement une icône ou un bouton d’action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Le composant </a:t>
            </a:r>
            <a:r>
              <a:rPr lang="fr-FR" sz="2400" b="0" strike="noStrike" spc="-1" dirty="0">
                <a:solidFill>
                  <a:srgbClr val="95B258"/>
                </a:solidFill>
                <a:latin typeface="Segoe UI"/>
              </a:rPr>
              <a:t>ion-header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 permet de réserver un espace pour l’en-tête </a:t>
            </a:r>
            <a:endParaRPr lang="fr-FR" sz="1800" b="0" strike="noStrike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Et de décaler le contenu vers le bas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4DFC91-0B81-B458-7290-A5E7E2F4A261}"/>
              </a:ext>
            </a:extLst>
          </p:cNvPr>
          <p:cNvSpPr txBox="1"/>
          <p:nvPr/>
        </p:nvSpPr>
        <p:spPr>
          <a:xfrm>
            <a:off x="3506875" y="4404112"/>
            <a:ext cx="3484233" cy="1815882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ion-header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En-tête</a:t>
            </a:r>
          </a:p>
          <a:p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ion-header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fr-FR" sz="16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ion-content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Contenu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ion-content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8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Utilisation des en-têtes et pieds de page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26098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Le composant </a:t>
            </a:r>
            <a:r>
              <a:rPr lang="fr-FR" sz="2400" b="0" strike="noStrike" spc="-1" dirty="0">
                <a:solidFill>
                  <a:srgbClr val="95B258"/>
                </a:solidFill>
                <a:latin typeface="Segoe UI"/>
              </a:rPr>
              <a:t>ion-</a:t>
            </a:r>
            <a:r>
              <a:rPr lang="fr-FR" sz="2400" b="0" strike="noStrike" spc="-1" dirty="0" err="1">
                <a:solidFill>
                  <a:srgbClr val="95B258"/>
                </a:solidFill>
                <a:latin typeface="Segoe UI"/>
              </a:rPr>
              <a:t>toolbar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 reprend les codes de l’interface Android en ajoutant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un bloc de couleur dans lequel pourront être intégrés un titre et des boutons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Le titre est positionné grâce au composant ion-</a:t>
            </a:r>
            <a:r>
              <a:rPr lang="fr-FR" b="0" strike="noStrike" spc="-1" dirty="0" err="1">
                <a:solidFill>
                  <a:srgbClr val="343642"/>
                </a:solidFill>
                <a:latin typeface="Segoe UI"/>
              </a:rPr>
              <a:t>title</a:t>
            </a:r>
            <a:endParaRPr lang="fr-FR" b="0" strike="noStrike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Les boutons sont rassemblés dans un composant &lt;ion-buttons&gt; qui permet de préciser leur position grâce à l’attribut slot</a:t>
            </a:r>
            <a:endParaRPr lang="fr-FR" b="0" strike="noStrike" spc="-1" dirty="0">
              <a:solidFill>
                <a:srgbClr val="141E26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4DFC91-0B81-B458-7290-A5E7E2F4A261}"/>
              </a:ext>
            </a:extLst>
          </p:cNvPr>
          <p:cNvSpPr txBox="1"/>
          <p:nvPr/>
        </p:nvSpPr>
        <p:spPr>
          <a:xfrm>
            <a:off x="3506875" y="3850115"/>
            <a:ext cx="7303880" cy="2554545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ion-header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toolbar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primary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ion-buttons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slot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"start"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slot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icon-only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arrow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-back"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ion-buttons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Barre principale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toolbar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ion-header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171F6D4-1A75-D281-C202-388B6B58E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2738" y="5352328"/>
            <a:ext cx="25050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4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Utilisation des en-têtes et pieds de page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937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Un deuxième bloc ion-</a:t>
            </a:r>
            <a:r>
              <a:rPr lang="fr-FR" sz="2400" b="0" strike="noStrike" spc="-1" dirty="0" err="1">
                <a:solidFill>
                  <a:srgbClr val="343642"/>
                </a:solidFill>
                <a:latin typeface="Segoe UI"/>
              </a:rPr>
              <a:t>toolbar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 peut être positionné pour afficher un sous-titre</a:t>
            </a:r>
            <a:endParaRPr lang="fr-FR" b="0" strike="noStrike" spc="-1" dirty="0">
              <a:solidFill>
                <a:srgbClr val="141E26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4DFC91-0B81-B458-7290-A5E7E2F4A261}"/>
              </a:ext>
            </a:extLst>
          </p:cNvPr>
          <p:cNvSpPr txBox="1"/>
          <p:nvPr/>
        </p:nvSpPr>
        <p:spPr>
          <a:xfrm>
            <a:off x="3506874" y="2177862"/>
            <a:ext cx="7373329" cy="3539430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ion-header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toolbar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primary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ion-buttons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slot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"start"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slot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icon-only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arrow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-back"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ion-buttons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Barre principale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toolbar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fr-FR" sz="16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ion-toolbar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"secondary"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ion-title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Barre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secondaire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ion-title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ion-toolbar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ion-header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6221FBA-24B0-2B2F-70D9-3775617D5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0838" y="3802031"/>
            <a:ext cx="246697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4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Utilisation des en-têtes et pieds de page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28314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Il est possible d’ajouter un pied de page sur une application mobile; il peut contenir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Un titre,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Et éventuellement une icône ou un bouton d’action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Le composant </a:t>
            </a:r>
            <a:r>
              <a:rPr lang="fr-FR" sz="2400" b="0" strike="noStrike" spc="-1" dirty="0">
                <a:solidFill>
                  <a:srgbClr val="95B258"/>
                </a:solidFill>
                <a:latin typeface="Segoe UI"/>
              </a:rPr>
              <a:t>ion-</a:t>
            </a:r>
            <a:r>
              <a:rPr lang="fr-FR" sz="2400" b="0" strike="noStrike" spc="-1" dirty="0" err="1">
                <a:solidFill>
                  <a:srgbClr val="95B258"/>
                </a:solidFill>
                <a:latin typeface="Segoe UI"/>
              </a:rPr>
              <a:t>footer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 permet de réserver un espace pour le pied-page</a:t>
            </a:r>
            <a:endParaRPr lang="fr-FR" sz="1800" b="0" strike="noStrike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Et de décaler le contenu vers le </a:t>
            </a:r>
            <a:r>
              <a:rPr lang="fr-FR" spc="-1" dirty="0">
                <a:solidFill>
                  <a:srgbClr val="343642"/>
                </a:solidFill>
                <a:latin typeface="Segoe UI"/>
              </a:rPr>
              <a:t>haut</a:t>
            </a:r>
            <a:endParaRPr lang="fr-FR" b="0" strike="noStrike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4DFC91-0B81-B458-7290-A5E7E2F4A261}"/>
              </a:ext>
            </a:extLst>
          </p:cNvPr>
          <p:cNvSpPr txBox="1"/>
          <p:nvPr/>
        </p:nvSpPr>
        <p:spPr>
          <a:xfrm>
            <a:off x="3506875" y="4093456"/>
            <a:ext cx="4572254" cy="2308324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ion-content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Contenu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ion-content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fr-FR" sz="16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ion-footer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toolbar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"medium"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Pied de page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toolbar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foot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er</a:t>
            </a:r>
            <a:r>
              <a:rPr lang="en-US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F42B517-8B2C-7C36-6862-9F433FC03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9963" y="4914243"/>
            <a:ext cx="18478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6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Les boutons</a:t>
            </a:r>
          </a:p>
        </p:txBody>
      </p:sp>
    </p:spTree>
    <p:extLst>
      <p:ext uri="{BB962C8B-B14F-4D97-AF65-F5344CB8AC3E}">
        <p14:creationId xmlns:p14="http://schemas.microsoft.com/office/powerpoint/2010/main" val="45355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Les boutons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16126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Les boutons sont de simples composants ion-</a:t>
            </a:r>
            <a:r>
              <a:rPr lang="fr-FR" sz="2400" b="0" strike="noStrike" spc="-1" dirty="0" err="1">
                <a:solidFill>
                  <a:srgbClr val="343642"/>
                </a:solidFill>
                <a:latin typeface="Segoe UI"/>
              </a:rPr>
              <a:t>button</a:t>
            </a: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endParaRPr lang="fr-FR" sz="1800" b="0" strike="noStrike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Il existe plusieurs déclinaisons de boutons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4DFC91-0B81-B458-7290-A5E7E2F4A261}"/>
              </a:ext>
            </a:extLst>
          </p:cNvPr>
          <p:cNvSpPr txBox="1"/>
          <p:nvPr/>
        </p:nvSpPr>
        <p:spPr>
          <a:xfrm>
            <a:off x="3506874" y="1812943"/>
            <a:ext cx="4444933" cy="338554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Bouton simple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AE44364-E3F3-784B-42A2-02E3AF0FC981}"/>
              </a:ext>
            </a:extLst>
          </p:cNvPr>
          <p:cNvSpPr txBox="1"/>
          <p:nvPr/>
        </p:nvSpPr>
        <p:spPr>
          <a:xfrm>
            <a:off x="3506874" y="2833271"/>
            <a:ext cx="8330938" cy="1046440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5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5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5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5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5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outline</a:t>
            </a:r>
            <a:r>
              <a:rPr lang="fr-FR" sz="15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5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Bouton détouré</a:t>
            </a:r>
            <a:r>
              <a:rPr lang="fr-FR" sz="15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5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5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5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5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5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5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5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5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5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"round"</a:t>
            </a:r>
            <a:r>
              <a:rPr lang="fr-FR" sz="15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Rond</a:t>
            </a:r>
            <a:r>
              <a:rPr lang="fr-FR" sz="15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5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5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5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5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5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5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5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5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expand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5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"block"</a:t>
            </a:r>
            <a:r>
              <a:rPr lang="fr-FR" sz="15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Bouton pleine largeur</a:t>
            </a:r>
            <a:r>
              <a:rPr lang="fr-FR" sz="15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5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5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5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5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5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5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5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5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expand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5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"full"</a:t>
            </a:r>
            <a:r>
              <a:rPr lang="fr-FR" sz="15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Bouton pleine largeur (sans marge)</a:t>
            </a:r>
            <a:r>
              <a:rPr lang="fr-FR" sz="15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5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5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55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5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7B095DC6-469C-6741-9BA7-DEE61A90C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9488" y="1681081"/>
            <a:ext cx="1838325" cy="5715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695D45F-F917-DA65-55BE-D907F975C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6874" y="3982444"/>
            <a:ext cx="59436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5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Les boutons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937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Comme pour plusieurs composants, il est aussi possible de préciser la couleur</a:t>
            </a:r>
            <a:endParaRPr lang="fr-FR" b="0" strike="noStrike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AE44364-E3F3-784B-42A2-02E3AF0FC981}"/>
              </a:ext>
            </a:extLst>
          </p:cNvPr>
          <p:cNvSpPr txBox="1"/>
          <p:nvPr/>
        </p:nvSpPr>
        <p:spPr>
          <a:xfrm>
            <a:off x="3506874" y="2177862"/>
            <a:ext cx="8330937" cy="2308324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primary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Primary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secondary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Secondary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tertiary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Tertiary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"warning"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Warning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"danger"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Danger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"light"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Light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"medium"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Medium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dark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Dark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81B8063-2B04-6FDC-B236-68D06BCB6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701" y="4680139"/>
            <a:ext cx="56007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1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Les cartes</a:t>
            </a:r>
          </a:p>
        </p:txBody>
      </p:sp>
    </p:spTree>
    <p:extLst>
      <p:ext uri="{BB962C8B-B14F-4D97-AF65-F5344CB8AC3E}">
        <p14:creationId xmlns:p14="http://schemas.microsoft.com/office/powerpoint/2010/main" val="115214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Utilisation des composants visuels d'Ionic</a:t>
            </a:r>
          </a:p>
        </p:txBody>
      </p:sp>
    </p:spTree>
    <p:extLst>
      <p:ext uri="{BB962C8B-B14F-4D97-AF65-F5344CB8AC3E}">
        <p14:creationId xmlns:p14="http://schemas.microsoft.com/office/powerpoint/2010/main" val="68734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Les cartes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22774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Les cartes ont été rendues populaires par des applications comme Facebook, Twitter ou Instagram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Elles permettent de présenter des informations indépendamment les unes des autres de manière esthétique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Ionic propose un composant </a:t>
            </a:r>
            <a:r>
              <a:rPr lang="fr-FR" b="0" strike="noStrike" spc="-1" dirty="0">
                <a:solidFill>
                  <a:srgbClr val="95B258"/>
                </a:solidFill>
                <a:latin typeface="Segoe UI"/>
              </a:rPr>
              <a:t>ion-</a:t>
            </a:r>
            <a:r>
              <a:rPr lang="fr-FR" b="0" strike="noStrike" spc="-1" dirty="0" err="1">
                <a:solidFill>
                  <a:srgbClr val="95B258"/>
                </a:solidFill>
                <a:latin typeface="Segoe UI"/>
              </a:rPr>
              <a:t>card</a:t>
            </a: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 prêt à l’emploi pour réaliser des cartes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EC3F8B7-6D8A-4C29-F5C2-72D518E7B583}"/>
              </a:ext>
            </a:extLst>
          </p:cNvPr>
          <p:cNvSpPr txBox="1"/>
          <p:nvPr/>
        </p:nvSpPr>
        <p:spPr>
          <a:xfrm>
            <a:off x="3206601" y="3501724"/>
            <a:ext cx="7161835" cy="2031325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-header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subtitle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Sous-titre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subtitle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Titre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-header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-content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Ceci est le contenu de la carte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-content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D42B2A0-47E5-04B8-EC68-7DC32D24D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641" y="5117738"/>
            <a:ext cx="5646832" cy="131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4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Les cartes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4944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Une carte avec une image</a:t>
            </a:r>
            <a:endParaRPr lang="fr-FR" b="0" strike="noStrike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EC3F8B7-6D8A-4C29-F5C2-72D518E7B583}"/>
              </a:ext>
            </a:extLst>
          </p:cNvPr>
          <p:cNvSpPr txBox="1"/>
          <p:nvPr/>
        </p:nvSpPr>
        <p:spPr>
          <a:xfrm>
            <a:off x="3506875" y="1734664"/>
            <a:ext cx="7161835" cy="2246769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"assets/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shapes.svg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-header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subtitle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Sous-titre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subtitle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Titre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-header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-content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Ceci est le contenu de la carte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-content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card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278F4BC-6DC3-57E5-E40A-174A766CA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432" y="3632162"/>
            <a:ext cx="5458381" cy="279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Les icônes</a:t>
            </a:r>
          </a:p>
        </p:txBody>
      </p:sp>
    </p:spTree>
    <p:extLst>
      <p:ext uri="{BB962C8B-B14F-4D97-AF65-F5344CB8AC3E}">
        <p14:creationId xmlns:p14="http://schemas.microsoft.com/office/powerpoint/2010/main" val="269922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Les icônes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35995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Ionic propose une bibliothèque de plusieurs centaines d’icônes prêtes à l’emploi : </a:t>
            </a:r>
            <a:r>
              <a:rPr lang="fr-FR" sz="1050" spc="-1" dirty="0">
                <a:solidFill>
                  <a:srgbClr val="343642"/>
                </a:solidFill>
                <a:latin typeface="Segoe UI"/>
              </a:rPr>
              <a:t>«</a:t>
            </a:r>
            <a:r>
              <a:rPr lang="fr-FR" sz="1050" spc="-1" dirty="0">
                <a:solidFill>
                  <a:srgbClr val="95B258"/>
                </a:solidFill>
                <a:latin typeface="Segoe UI"/>
              </a:rPr>
              <a:t> </a:t>
            </a:r>
            <a:r>
              <a:rPr lang="fr-FR" sz="2400" spc="-1" dirty="0" err="1">
                <a:solidFill>
                  <a:srgbClr val="95B258"/>
                </a:solidFill>
                <a:latin typeface="Segoe UI"/>
              </a:rPr>
              <a:t>ionicons</a:t>
            </a:r>
            <a:r>
              <a:rPr lang="fr-FR" sz="2400" spc="-1" dirty="0">
                <a:solidFill>
                  <a:srgbClr val="95B258"/>
                </a:solidFill>
                <a:latin typeface="Segoe UI"/>
              </a:rPr>
              <a:t> 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»</a:t>
            </a:r>
          </a:p>
          <a:p>
            <a:pPr>
              <a:lnSpc>
                <a:spcPct val="120000"/>
              </a:lnSpc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Pour mettre en place une icône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il suffit d’utiliser le composant </a:t>
            </a:r>
            <a:r>
              <a:rPr lang="fr-FR" spc="-1" dirty="0">
                <a:solidFill>
                  <a:srgbClr val="95B258"/>
                </a:solidFill>
                <a:latin typeface="Segoe UI"/>
              </a:rPr>
              <a:t>ion-</a:t>
            </a:r>
            <a:r>
              <a:rPr lang="fr-FR" spc="-1" dirty="0" err="1">
                <a:solidFill>
                  <a:srgbClr val="95B258"/>
                </a:solidFill>
                <a:latin typeface="Segoe UI"/>
              </a:rPr>
              <a:t>icon</a:t>
            </a:r>
            <a:r>
              <a:rPr lang="fr-FR" spc="-1" dirty="0">
                <a:solidFill>
                  <a:srgbClr val="343642"/>
                </a:solidFill>
                <a:latin typeface="Segoe UI"/>
              </a:rPr>
              <a:t> décoré avec le nom de l’icône de la bibliothèque d’Ionic :</a:t>
            </a:r>
          </a:p>
          <a:p>
            <a:pPr lvl="1">
              <a:lnSpc>
                <a:spcPct val="120000"/>
              </a:lnSpc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Ils s’utilisent souvent avec les boutons</a:t>
            </a:r>
          </a:p>
          <a:p>
            <a:pPr>
              <a:lnSpc>
                <a:spcPct val="120000"/>
              </a:lnSpc>
            </a:pPr>
            <a:endParaRPr lang="fr-FR" b="0" strike="noStrike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BEC3F8B7-6D8A-4C29-F5C2-72D518E7B583}"/>
              </a:ext>
            </a:extLst>
          </p:cNvPr>
          <p:cNvSpPr txBox="1"/>
          <p:nvPr/>
        </p:nvSpPr>
        <p:spPr>
          <a:xfrm>
            <a:off x="3506875" y="3259723"/>
            <a:ext cx="4004428" cy="338554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heart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0AF63CD-1180-3B27-7B82-CE5FD077A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2918" y="3122027"/>
            <a:ext cx="533400" cy="47625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A641F316-559C-BEE4-AC82-00D0D72778E9}"/>
              </a:ext>
            </a:extLst>
          </p:cNvPr>
          <p:cNvSpPr txBox="1"/>
          <p:nvPr/>
        </p:nvSpPr>
        <p:spPr>
          <a:xfrm>
            <a:off x="3506875" y="4060899"/>
            <a:ext cx="5104690" cy="1815882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slot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"start"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"home"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Icon</a:t>
            </a:r>
          </a:p>
          <a:p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slot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"end"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"home"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icon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Right Icon</a:t>
            </a:r>
          </a:p>
          <a:p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9774571D-C295-D446-F7F8-5246D896D7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7963" y="4060899"/>
            <a:ext cx="26098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2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Les listes</a:t>
            </a:r>
          </a:p>
        </p:txBody>
      </p:sp>
    </p:spTree>
    <p:extLst>
      <p:ext uri="{BB962C8B-B14F-4D97-AF65-F5344CB8AC3E}">
        <p14:creationId xmlns:p14="http://schemas.microsoft.com/office/powerpoint/2010/main" val="157718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Les listes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482587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Les </a:t>
            </a:r>
            <a:r>
              <a:rPr lang="fr-FR" sz="2400" b="0" strike="noStrike" spc="-1" dirty="0">
                <a:solidFill>
                  <a:srgbClr val="95B258"/>
                </a:solidFill>
                <a:latin typeface="Segoe UI"/>
              </a:rPr>
              <a:t>listes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 sont une des deux composantes essentielles d’une application mobile avec les </a:t>
            </a:r>
            <a:r>
              <a:rPr lang="fr-FR" sz="2400" b="0" strike="noStrike" spc="-1" dirty="0">
                <a:solidFill>
                  <a:srgbClr val="95B258"/>
                </a:solidFill>
                <a:latin typeface="Segoe UI"/>
              </a:rPr>
              <a:t>formulaires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 fournit la directive </a:t>
            </a:r>
            <a:r>
              <a:rPr lang="fr-FR" b="0" strike="noStrike" spc="-1" dirty="0" err="1">
                <a:solidFill>
                  <a:srgbClr val="95B258"/>
                </a:solidFill>
                <a:latin typeface="Segoe UI"/>
              </a:rPr>
              <a:t>ngFor</a:t>
            </a: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 pour parcourir des ensembles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Il faut </a:t>
            </a:r>
            <a:r>
              <a:rPr lang="fr-FR" spc="-1" dirty="0">
                <a:solidFill>
                  <a:srgbClr val="95B258"/>
                </a:solidFill>
                <a:latin typeface="Segoe UI"/>
              </a:rPr>
              <a:t>importer</a:t>
            </a:r>
            <a:r>
              <a:rPr lang="fr-FR" spc="-1" dirty="0">
                <a:solidFill>
                  <a:srgbClr val="343642"/>
                </a:solidFill>
                <a:latin typeface="Segoe UI"/>
              </a:rPr>
              <a:t> le module </a:t>
            </a:r>
            <a:r>
              <a:rPr lang="fr-FR" spc="-1" dirty="0" err="1">
                <a:solidFill>
                  <a:srgbClr val="95B258"/>
                </a:solidFill>
                <a:latin typeface="Segoe UI"/>
              </a:rPr>
              <a:t>CommonModule</a:t>
            </a:r>
            <a:r>
              <a:rPr lang="fr-FR" spc="-1" dirty="0">
                <a:solidFill>
                  <a:srgbClr val="343642"/>
                </a:solidFill>
                <a:latin typeface="Segoe UI"/>
              </a:rPr>
              <a:t> pour utiliser cette directive</a:t>
            </a:r>
          </a:p>
          <a:p>
            <a:pPr lvl="1">
              <a:lnSpc>
                <a:spcPct val="120000"/>
              </a:lnSpc>
            </a:pPr>
            <a:endParaRPr lang="fr-FR" b="0" strike="noStrike" spc="-1" dirty="0">
              <a:solidFill>
                <a:srgbClr val="343642"/>
              </a:solidFill>
              <a:latin typeface="Segoe UI"/>
            </a:endParaRPr>
          </a:p>
          <a:p>
            <a:pPr lvl="1">
              <a:lnSpc>
                <a:spcPct val="120000"/>
              </a:lnSpc>
            </a:pPr>
            <a:endParaRPr lang="fr-FR" spc="-1" dirty="0">
              <a:solidFill>
                <a:srgbClr val="343642"/>
              </a:solidFill>
              <a:latin typeface="Segoe UI"/>
            </a:endParaRPr>
          </a:p>
          <a:p>
            <a:pPr lvl="1">
              <a:lnSpc>
                <a:spcPct val="120000"/>
              </a:lnSpc>
            </a:pPr>
            <a:endParaRPr lang="fr-FR" b="0" strike="noStrike" spc="-1" dirty="0">
              <a:solidFill>
                <a:srgbClr val="343642"/>
              </a:solidFill>
              <a:latin typeface="Segoe UI"/>
            </a:endParaRPr>
          </a:p>
          <a:p>
            <a:pPr lvl="1">
              <a:lnSpc>
                <a:spcPct val="120000"/>
              </a:lnSpc>
            </a:pPr>
            <a:endParaRPr lang="fr-FR" b="0" strike="noStrike" spc="-1" dirty="0">
              <a:solidFill>
                <a:srgbClr val="343642"/>
              </a:solidFill>
              <a:latin typeface="Segoe UI"/>
            </a:endParaRPr>
          </a:p>
          <a:p>
            <a:pPr lvl="1">
              <a:lnSpc>
                <a:spcPct val="120000"/>
              </a:lnSpc>
            </a:pPr>
            <a:endParaRPr lang="fr-FR" b="0" strike="noStrike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Ionic propose des composants venant renforcer la directive </a:t>
            </a:r>
            <a:r>
              <a:rPr lang="fr-FR" b="0" strike="noStrike" spc="-1" dirty="0" err="1">
                <a:solidFill>
                  <a:srgbClr val="343642"/>
                </a:solidFill>
                <a:latin typeface="Segoe UI"/>
              </a:rPr>
              <a:t>ngFor</a:t>
            </a:r>
            <a:endParaRPr lang="fr-FR" b="0" strike="noStrike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Le composant </a:t>
            </a:r>
            <a:r>
              <a:rPr lang="fr-FR" sz="2400" b="0" strike="noStrike" spc="-1" dirty="0">
                <a:solidFill>
                  <a:srgbClr val="95B258"/>
                </a:solidFill>
                <a:latin typeface="Segoe UI"/>
              </a:rPr>
              <a:t>ion-</a:t>
            </a:r>
            <a:r>
              <a:rPr lang="fr-FR" sz="2400" b="0" strike="noStrike" spc="-1" dirty="0" err="1">
                <a:solidFill>
                  <a:srgbClr val="95B258"/>
                </a:solidFill>
                <a:latin typeface="Segoe UI"/>
              </a:rPr>
              <a:t>list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 va se charger d’appliquer des optimisations visuelles et ergonomiques pour les listes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Chaque entrée de la liste est dans un composant </a:t>
            </a:r>
            <a:r>
              <a:rPr lang="fr-FR" b="0" strike="noStrike" spc="-1" dirty="0">
                <a:solidFill>
                  <a:srgbClr val="95B258"/>
                </a:solidFill>
                <a:latin typeface="Segoe UI"/>
              </a:rPr>
              <a:t>ion-item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E627C67-B7EF-507B-CC17-EA562B8DBBC3}"/>
              </a:ext>
            </a:extLst>
          </p:cNvPr>
          <p:cNvSpPr txBox="1"/>
          <p:nvPr/>
        </p:nvSpPr>
        <p:spPr>
          <a:xfrm>
            <a:off x="3506875" y="2852950"/>
            <a:ext cx="5147840" cy="1600438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CommonModule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fr-FR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angular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common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…</a:t>
            </a:r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fr-F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…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standalone: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imports: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IonicModule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CommonModule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,],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32355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Les listes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30530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141E26"/>
                </a:solidFill>
                <a:latin typeface="Segoe UI"/>
              </a:rPr>
              <a:t>Exemple de liste avec les données en dur :</a:t>
            </a:r>
          </a:p>
          <a:p>
            <a:pPr>
              <a:lnSpc>
                <a:spcPct val="120000"/>
              </a:lnSpc>
            </a:pPr>
            <a:endParaRPr lang="fr-FR" sz="2400" spc="-1" dirty="0">
              <a:solidFill>
                <a:srgbClr val="141E26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endParaRPr lang="fr-FR" sz="2400" b="0" strike="noStrike" spc="-1" dirty="0">
              <a:solidFill>
                <a:srgbClr val="141E26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endParaRPr lang="fr-FR" sz="2400" spc="-1" dirty="0">
              <a:solidFill>
                <a:srgbClr val="141E26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endParaRPr lang="fr-FR" sz="2400" b="0" strike="noStrike" spc="-1" dirty="0">
              <a:solidFill>
                <a:srgbClr val="141E26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141E26"/>
                </a:solidFill>
                <a:latin typeface="Segoe UI"/>
              </a:rPr>
              <a:t>Exemple de liste avec des données provenant du contrôleur</a:t>
            </a:r>
            <a:endParaRPr lang="fr-FR" sz="1800" b="0" strike="noStrike" spc="-1" dirty="0">
              <a:solidFill>
                <a:srgbClr val="141E26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141E26"/>
                </a:solidFill>
                <a:latin typeface="Segoe UI"/>
              </a:rPr>
              <a:t>et un en-tête à la liste</a:t>
            </a:r>
            <a:endParaRPr lang="fr-FR" b="0" strike="noStrike" spc="-1" dirty="0">
              <a:solidFill>
                <a:srgbClr val="141E26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CE44BBA-2771-D522-BB2A-B564EF404176}"/>
              </a:ext>
            </a:extLst>
          </p:cNvPr>
          <p:cNvSpPr txBox="1"/>
          <p:nvPr/>
        </p:nvSpPr>
        <p:spPr>
          <a:xfrm>
            <a:off x="3506875" y="1734664"/>
            <a:ext cx="5726574" cy="1323439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ion-item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Terminator II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ion-item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ion-item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Empire Strikes Back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ion-item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ion-item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Blade Runner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ion-item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EB733C2-FF11-C644-651E-291CE460B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9438" y="1295978"/>
            <a:ext cx="2238375" cy="176212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70F232D-8092-0E0F-5CDE-1D536F2EBCE6}"/>
              </a:ext>
            </a:extLst>
          </p:cNvPr>
          <p:cNvSpPr txBox="1"/>
          <p:nvPr/>
        </p:nvSpPr>
        <p:spPr>
          <a:xfrm>
            <a:off x="3506875" y="4265511"/>
            <a:ext cx="4770531" cy="2123658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-header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Films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-header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ion-item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ngFor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films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{{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}}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ion-item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F2F811B-8C52-6BDB-8903-D29982DEB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8538" y="4304330"/>
            <a:ext cx="18192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2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Les formulaires</a:t>
            </a:r>
          </a:p>
        </p:txBody>
      </p:sp>
    </p:spTree>
    <p:extLst>
      <p:ext uri="{BB962C8B-B14F-4D97-AF65-F5344CB8AC3E}">
        <p14:creationId xmlns:p14="http://schemas.microsoft.com/office/powerpoint/2010/main" val="23694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Les formulaires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26098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141E26"/>
                </a:solidFill>
                <a:latin typeface="Segoe UI"/>
              </a:rPr>
              <a:t>Les formulaires Ionic sont composés d’une liste d’items dont le contenu est constitué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141E26"/>
                </a:solidFill>
                <a:latin typeface="Segoe UI"/>
              </a:rPr>
              <a:t>de champs de saisie,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141E26"/>
                </a:solidFill>
                <a:latin typeface="Segoe UI"/>
              </a:rPr>
              <a:t>de cases à cocher,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141E26"/>
                </a:solidFill>
                <a:latin typeface="Segoe UI"/>
              </a:rPr>
              <a:t>de boutons,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141E26"/>
                </a:solidFill>
                <a:latin typeface="Segoe UI"/>
              </a:rPr>
              <a:t>de listes déroulantes,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141E26"/>
                </a:solidFill>
                <a:latin typeface="Segoe UI"/>
              </a:rPr>
              <a:t>etc.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E627C67-B7EF-507B-CC17-EA562B8DBBC3}"/>
              </a:ext>
            </a:extLst>
          </p:cNvPr>
          <p:cNvSpPr txBox="1"/>
          <p:nvPr/>
        </p:nvSpPr>
        <p:spPr>
          <a:xfrm>
            <a:off x="3506875" y="3802777"/>
            <a:ext cx="6806168" cy="1815882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ion-item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ion-input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ion-input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ion-item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ion-item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ion-input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ion-input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ion-item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897DEA4-F527-4F01-B7E6-6E065B777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8988" y="4547466"/>
            <a:ext cx="202882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0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Les formulaires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937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141E26"/>
                </a:solidFill>
                <a:latin typeface="Segoe UI"/>
              </a:rPr>
              <a:t>Les champs de saisie peuvent avoir des titres flottants</a:t>
            </a:r>
          </a:p>
          <a:p>
            <a:pPr>
              <a:lnSpc>
                <a:spcPct val="120000"/>
              </a:lnSpc>
            </a:pPr>
            <a:endParaRPr lang="fr-FR" sz="2400" b="0" strike="noStrike" spc="-1" dirty="0">
              <a:solidFill>
                <a:srgbClr val="141E26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E627C67-B7EF-507B-CC17-EA562B8DBBC3}"/>
              </a:ext>
            </a:extLst>
          </p:cNvPr>
          <p:cNvSpPr txBox="1"/>
          <p:nvPr/>
        </p:nvSpPr>
        <p:spPr>
          <a:xfrm>
            <a:off x="3506876" y="1721269"/>
            <a:ext cx="7801590" cy="2246769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ion-item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ion-input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label-placement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floating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  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ion-input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ion-item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ion-item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ion-input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label-placement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floating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fr-FR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ion-input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ion-item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B58442F-BB68-02A6-F083-0D3F3FCB6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2838" y="3429000"/>
            <a:ext cx="170497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0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E028F3-B265-4C26-AE39-985114110839}"/>
              </a:ext>
            </a:extLst>
          </p:cNvPr>
          <p:cNvSpPr/>
          <p:nvPr/>
        </p:nvSpPr>
        <p:spPr>
          <a:xfrm>
            <a:off x="0" y="0"/>
            <a:ext cx="3470989" cy="6858000"/>
          </a:xfrm>
          <a:prstGeom prst="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raphique 9" descr="Objectif">
            <a:extLst>
              <a:ext uri="{FF2B5EF4-FFF2-40B4-BE49-F238E27FC236}">
                <a16:creationId xmlns:a16="http://schemas.microsoft.com/office/drawing/2014/main" id="{E1102742-C409-45FE-B8C4-7EA6C9A7C2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428630"/>
            <a:ext cx="587415" cy="587415"/>
          </a:xfrm>
          <a:prstGeom prst="rect">
            <a:avLst/>
          </a:prstGeom>
        </p:spPr>
      </p:pic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2B41308F-BC0B-48D7-87BB-2B0B96E1A818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OBJECTIFS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C4C42B5-78D4-43BA-9AEF-E786F5CC3DD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OBJECTIFS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5727DDCA-0BE5-4E22-A2E0-0367F5B362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07441ED-22CD-4BE0-BAC9-3DE1A5B5DD30}"/>
              </a:ext>
            </a:extLst>
          </p:cNvPr>
          <p:cNvSpPr/>
          <p:nvPr/>
        </p:nvSpPr>
        <p:spPr>
          <a:xfrm>
            <a:off x="3825172" y="1242326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Entrée manuelle 27">
            <a:extLst>
              <a:ext uri="{FF2B5EF4-FFF2-40B4-BE49-F238E27FC236}">
                <a16:creationId xmlns:a16="http://schemas.microsoft.com/office/drawing/2014/main" id="{198D380E-6092-4D34-BB2B-D9FDFA98D592}"/>
              </a:ext>
            </a:extLst>
          </p:cNvPr>
          <p:cNvSpPr/>
          <p:nvPr/>
        </p:nvSpPr>
        <p:spPr>
          <a:xfrm>
            <a:off x="3825173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AAD2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3981450" y="1510853"/>
            <a:ext cx="3219450" cy="590931"/>
          </a:xfr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fr-FR" sz="1800" dirty="0">
                <a:solidFill>
                  <a:srgbClr val="FFFFFF"/>
                </a:solidFill>
              </a:rPr>
              <a:t>Savoir structurer sa page comme exigé par Ionic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22FDB3-AE46-4618-A27A-2408B17A0AFC}"/>
              </a:ext>
            </a:extLst>
          </p:cNvPr>
          <p:cNvSpPr/>
          <p:nvPr/>
        </p:nvSpPr>
        <p:spPr>
          <a:xfrm>
            <a:off x="8271587" y="1186766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Entrée manuelle 27">
            <a:extLst>
              <a:ext uri="{FF2B5EF4-FFF2-40B4-BE49-F238E27FC236}">
                <a16:creationId xmlns:a16="http://schemas.microsoft.com/office/drawing/2014/main" id="{156EFFAF-ACF8-4ACB-BF38-FB64C804FC80}"/>
              </a:ext>
            </a:extLst>
          </p:cNvPr>
          <p:cNvSpPr/>
          <p:nvPr/>
        </p:nvSpPr>
        <p:spPr>
          <a:xfrm>
            <a:off x="8271587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3B518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CAF52408-79BF-4BB1-BAD9-055F85DD5055}"/>
              </a:ext>
            </a:extLst>
          </p:cNvPr>
          <p:cNvSpPr txBox="1">
            <a:spLocks/>
          </p:cNvSpPr>
          <p:nvPr/>
        </p:nvSpPr>
        <p:spPr>
          <a:xfrm>
            <a:off x="8429626" y="1501945"/>
            <a:ext cx="3171824" cy="8402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Connaître les différents composants visuels offerts par Ionic</a:t>
            </a:r>
          </a:p>
        </p:txBody>
      </p:sp>
      <p:sp>
        <p:nvSpPr>
          <p:cNvPr id="32" name="Organigramme : Entrée manuelle 27">
            <a:extLst>
              <a:ext uri="{FF2B5EF4-FFF2-40B4-BE49-F238E27FC236}">
                <a16:creationId xmlns:a16="http://schemas.microsoft.com/office/drawing/2014/main" id="{8E232A21-C057-49F8-A96A-203E18686FC4}"/>
              </a:ext>
            </a:extLst>
          </p:cNvPr>
          <p:cNvSpPr/>
          <p:nvPr/>
        </p:nvSpPr>
        <p:spPr>
          <a:xfrm flipH="1">
            <a:off x="3825171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AAD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Entrée manuelle 27">
            <a:extLst>
              <a:ext uri="{FF2B5EF4-FFF2-40B4-BE49-F238E27FC236}">
                <a16:creationId xmlns:a16="http://schemas.microsoft.com/office/drawing/2014/main" id="{B0ED99D8-09C5-47F1-BA8F-DF712EDE29E9}"/>
              </a:ext>
            </a:extLst>
          </p:cNvPr>
          <p:cNvSpPr/>
          <p:nvPr/>
        </p:nvSpPr>
        <p:spPr>
          <a:xfrm flipH="1">
            <a:off x="8271587" y="2588788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019884-BA86-4B0F-8E48-4FEB774059EE}"/>
              </a:ext>
            </a:extLst>
          </p:cNvPr>
          <p:cNvSpPr/>
          <p:nvPr/>
        </p:nvSpPr>
        <p:spPr>
          <a:xfrm>
            <a:off x="3825172" y="3962278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Organigramme : Entrée manuelle 27">
            <a:extLst>
              <a:ext uri="{FF2B5EF4-FFF2-40B4-BE49-F238E27FC236}">
                <a16:creationId xmlns:a16="http://schemas.microsoft.com/office/drawing/2014/main" id="{E1065FBA-2AAE-4D0A-BAAA-9BFCA98864EB}"/>
              </a:ext>
            </a:extLst>
          </p:cNvPr>
          <p:cNvSpPr/>
          <p:nvPr/>
        </p:nvSpPr>
        <p:spPr>
          <a:xfrm>
            <a:off x="3825173" y="5311427"/>
            <a:ext cx="3566226" cy="110271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651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4C5AE0EA-6490-4053-BB7D-1891CC555C4B}"/>
              </a:ext>
            </a:extLst>
          </p:cNvPr>
          <p:cNvSpPr txBox="1">
            <a:spLocks/>
          </p:cNvSpPr>
          <p:nvPr/>
        </p:nvSpPr>
        <p:spPr>
          <a:xfrm>
            <a:off x="3981450" y="4230805"/>
            <a:ext cx="3219450" cy="5909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spc="-1" dirty="0">
                <a:solidFill>
                  <a:srgbClr val="FFFFFF"/>
                </a:solidFill>
                <a:latin typeface="Segoe UI"/>
              </a:rPr>
              <a:t>Savoir se référer à la documentation de référence</a:t>
            </a:r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37" name="Organigramme : Entrée manuelle 27">
            <a:extLst>
              <a:ext uri="{FF2B5EF4-FFF2-40B4-BE49-F238E27FC236}">
                <a16:creationId xmlns:a16="http://schemas.microsoft.com/office/drawing/2014/main" id="{49EA19CE-E787-4BF6-AEC1-DCEC39FC664E}"/>
              </a:ext>
            </a:extLst>
          </p:cNvPr>
          <p:cNvSpPr/>
          <p:nvPr/>
        </p:nvSpPr>
        <p:spPr>
          <a:xfrm flipH="1">
            <a:off x="3825171" y="5311427"/>
            <a:ext cx="3566226" cy="110271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6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86015692-C481-4AB1-807F-14F19FC3AB38}"/>
              </a:ext>
            </a:extLst>
          </p:cNvPr>
          <p:cNvSpPr txBox="1">
            <a:spLocks/>
          </p:cNvSpPr>
          <p:nvPr/>
        </p:nvSpPr>
        <p:spPr>
          <a:xfrm>
            <a:off x="8429626" y="4221898"/>
            <a:ext cx="3171824" cy="8402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Savoir utiliser des attributs du contrôleur pour agir sur l’affichage</a:t>
            </a:r>
          </a:p>
        </p:txBody>
      </p:sp>
    </p:spTree>
    <p:extLst>
      <p:ext uri="{BB962C8B-B14F-4D97-AF65-F5344CB8AC3E}">
        <p14:creationId xmlns:p14="http://schemas.microsoft.com/office/powerpoint/2010/main" val="429406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Les formulaires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43883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141E26"/>
                </a:solidFill>
                <a:latin typeface="Segoe UI"/>
              </a:rPr>
              <a:t>Les champs de saisie peuvent avoir des titres fixés au dessus</a:t>
            </a:r>
          </a:p>
          <a:p>
            <a:pPr>
              <a:lnSpc>
                <a:spcPct val="120000"/>
              </a:lnSpc>
            </a:pPr>
            <a:endParaRPr lang="fr-FR" sz="2400" b="0" strike="noStrike" spc="-1" dirty="0">
              <a:solidFill>
                <a:srgbClr val="141E26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endParaRPr lang="fr-FR" sz="2400" spc="-1" dirty="0">
              <a:solidFill>
                <a:srgbClr val="141E26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endParaRPr lang="fr-FR" sz="2400" b="0" strike="noStrike" spc="-1" dirty="0">
              <a:solidFill>
                <a:srgbClr val="141E26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endParaRPr lang="fr-FR" sz="2400" spc="-1" dirty="0">
              <a:solidFill>
                <a:srgbClr val="141E26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endParaRPr lang="fr-FR" sz="2400" b="0" strike="noStrike" spc="-1" dirty="0">
              <a:solidFill>
                <a:srgbClr val="141E26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endParaRPr lang="fr-FR" sz="2400" spc="-1" dirty="0">
              <a:solidFill>
                <a:srgbClr val="141E26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endParaRPr lang="fr-FR" sz="2400" spc="-1" dirty="0">
              <a:solidFill>
                <a:srgbClr val="141E26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141E26"/>
                </a:solidFill>
                <a:latin typeface="Segoe UI"/>
              </a:rPr>
              <a:t>Les champs de saisie peuvent avoir des titres fixés au dessus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141E26"/>
                </a:solidFill>
                <a:latin typeface="Segoe UI"/>
              </a:rPr>
              <a:t>L’attribut : </a:t>
            </a:r>
            <a:r>
              <a:rPr lang="fr-FR" b="0" dirty="0">
                <a:solidFill>
                  <a:srgbClr val="141E26"/>
                </a:solidFill>
                <a:effectLst/>
                <a:latin typeface="Consolas" panose="020B0609020204030204" pitchFamily="49" charset="0"/>
              </a:rPr>
              <a:t>label-placement="</a:t>
            </a:r>
            <a:r>
              <a:rPr lang="fr-FR" b="0" dirty="0" err="1">
                <a:solidFill>
                  <a:srgbClr val="141E26"/>
                </a:solidFill>
                <a:effectLst/>
                <a:latin typeface="Consolas" panose="020B0609020204030204" pitchFamily="49" charset="0"/>
              </a:rPr>
              <a:t>stacked</a:t>
            </a:r>
            <a:r>
              <a:rPr lang="fr-FR" b="0" dirty="0">
                <a:solidFill>
                  <a:srgbClr val="141E26"/>
                </a:solidFill>
                <a:effectLst/>
                <a:latin typeface="Consolas" panose="020B0609020204030204" pitchFamily="49" charset="0"/>
              </a:rPr>
              <a:t>"  </a:t>
            </a:r>
            <a:endParaRPr lang="fr-FR" b="0" strike="noStrike" spc="-1" dirty="0">
              <a:solidFill>
                <a:srgbClr val="141E26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9EBC5EA-4775-4F7F-768E-16C1A91CBDB1}"/>
              </a:ext>
            </a:extLst>
          </p:cNvPr>
          <p:cNvSpPr txBox="1"/>
          <p:nvPr/>
        </p:nvSpPr>
        <p:spPr>
          <a:xfrm>
            <a:off x="3506875" y="1729031"/>
            <a:ext cx="7882614" cy="2246769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ion-item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ion-input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label-placement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stacked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fr-FR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ion-input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ion-item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ion-item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ion-input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label-placement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stacked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fr-FR" sz="1400" dirty="0">
                <a:solidFill>
                  <a:srgbClr val="808080"/>
                </a:solidFill>
                <a:latin typeface="Consolas" panose="020B0609020204030204" pitchFamily="49" charset="0"/>
              </a:rPr>
              <a:t>     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ion-input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ion-item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0F95B36-AD46-8D4F-F282-6FA2BB889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0913" y="3385777"/>
            <a:ext cx="1866900" cy="134302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A787FD2-01E5-80F7-A0D6-2476D93BD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0913" y="5310533"/>
            <a:ext cx="18669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7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Les formulaires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20456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2400" dirty="0">
                <a:latin typeface="Segoe UI" panose="020B0502040204020203" pitchFamily="34" charset="0"/>
                <a:cs typeface="Segoe UI" panose="020B0502040204020203" pitchFamily="34" charset="0"/>
              </a:rPr>
              <a:t>Les listes déroulantes (de type select) sur un mobile ne sont pas adaptées.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Donc Ionic nous permet d’avoir une popup avec une liste des valeurs comme des boutons avec </a:t>
            </a:r>
            <a:r>
              <a:rPr lang="fr-FR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ion-select </a:t>
            </a:r>
            <a:r>
              <a:rPr lang="fr-FR" dirty="0">
                <a:solidFill>
                  <a:srgbClr val="141E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</a:t>
            </a:r>
            <a:r>
              <a:rPr lang="fr-FR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ion-select-option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b="0" strike="noStrike" spc="-1" dirty="0">
              <a:solidFill>
                <a:srgbClr val="141E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fr-FR" sz="2400" b="0" strike="noStrike" spc="-1" dirty="0">
              <a:solidFill>
                <a:srgbClr val="141E26"/>
              </a:solidFill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021445D-5412-6FB9-451A-984C1E2D09F9}"/>
              </a:ext>
            </a:extLst>
          </p:cNvPr>
          <p:cNvSpPr txBox="1"/>
          <p:nvPr/>
        </p:nvSpPr>
        <p:spPr>
          <a:xfrm>
            <a:off x="3506875" y="2586784"/>
            <a:ext cx="7523798" cy="2031325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ion-item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ion-select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aria-label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"fruit"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Selectionnez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un fruit"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ion-select-option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"pommes"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Pommes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ion-select-option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ion-select-option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"oranges"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Oranges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ion-select-option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ion-select-option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"bananes"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Bananes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ion-select-option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ion-select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ion-item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2" name="Objet 1">
            <a:extLst>
              <a:ext uri="{FF2B5EF4-FFF2-40B4-BE49-F238E27FC236}">
                <a16:creationId xmlns:a16="http://schemas.microsoft.com/office/drawing/2014/main" id="{6106549B-B1C7-57A3-4AD2-78DDCE0CC0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511785"/>
              </p:ext>
            </p:extLst>
          </p:nvPr>
        </p:nvGraphicFramePr>
        <p:xfrm>
          <a:off x="7989713" y="4037218"/>
          <a:ext cx="3848100" cy="208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5" imgW="3848040" imgH="2088000" progId="Paint.Picture">
                  <p:embed/>
                </p:oleObj>
              </mc:Choice>
              <mc:Fallback>
                <p:oleObj name="Image bitmap" r:id="rId5" imgW="3848040" imgH="2088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89713" y="4037218"/>
                        <a:ext cx="3848100" cy="2087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763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Les alertes</a:t>
            </a:r>
          </a:p>
        </p:txBody>
      </p:sp>
    </p:spTree>
    <p:extLst>
      <p:ext uri="{BB962C8B-B14F-4D97-AF65-F5344CB8AC3E}">
        <p14:creationId xmlns:p14="http://schemas.microsoft.com/office/powerpoint/2010/main" val="373041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Les alertes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19450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141E26"/>
                </a:solidFill>
                <a:latin typeface="Segoe UI"/>
              </a:rPr>
              <a:t>En cas d’erreur de saisie, de connexion avec le serveur ou tout autre événement bloquant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141E26"/>
                </a:solidFill>
                <a:latin typeface="Segoe UI"/>
              </a:rPr>
              <a:t>il peut être utile d’afficher une alerte en sur impression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141E26"/>
                </a:solidFill>
                <a:latin typeface="Segoe UI"/>
              </a:rPr>
              <a:t>A partir d’Ionic 7 un composant </a:t>
            </a:r>
            <a:r>
              <a:rPr lang="fr-FR" b="0" strike="noStrike" spc="-1" dirty="0">
                <a:solidFill>
                  <a:srgbClr val="95B258"/>
                </a:solidFill>
                <a:latin typeface="Segoe UI"/>
              </a:rPr>
              <a:t>ion-</a:t>
            </a:r>
            <a:r>
              <a:rPr lang="fr-FR" b="0" strike="noStrike" spc="-1" dirty="0" err="1">
                <a:solidFill>
                  <a:srgbClr val="95B258"/>
                </a:solidFill>
                <a:latin typeface="Segoe UI"/>
              </a:rPr>
              <a:t>alert</a:t>
            </a:r>
            <a:r>
              <a:rPr lang="fr-FR" b="0" strike="noStrike" spc="-1" dirty="0">
                <a:solidFill>
                  <a:srgbClr val="141E26"/>
                </a:solidFill>
                <a:latin typeface="Segoe UI"/>
              </a:rPr>
              <a:t> existe pour optimiser le comportement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E627C67-B7EF-507B-CC17-EA562B8DBBC3}"/>
              </a:ext>
            </a:extLst>
          </p:cNvPr>
          <p:cNvSpPr txBox="1"/>
          <p:nvPr/>
        </p:nvSpPr>
        <p:spPr>
          <a:xfrm>
            <a:off x="3506875" y="3973673"/>
            <a:ext cx="3495809" cy="1384995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isAlertOpen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alertButtons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'OK'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alertOpen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isAlertOpen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3BDF81F-5DEF-54CF-D291-E6CA04367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363" y="3841778"/>
            <a:ext cx="4362450" cy="200025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58ED30D-8109-808D-AD4C-81DD0FAAA408}"/>
              </a:ext>
            </a:extLst>
          </p:cNvPr>
          <p:cNvSpPr txBox="1"/>
          <p:nvPr/>
        </p:nvSpPr>
        <p:spPr>
          <a:xfrm>
            <a:off x="3506875" y="3182476"/>
            <a:ext cx="8330938" cy="523220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isOpen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isAlertOpen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"Login/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[buttons]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alertButtons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didDismiss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alertOpen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46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Les alertes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17234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141E26"/>
                </a:solidFill>
                <a:latin typeface="Segoe UI"/>
              </a:rPr>
              <a:t>Depui</a:t>
            </a:r>
            <a:r>
              <a:rPr lang="fr-FR" spc="-1" dirty="0">
                <a:solidFill>
                  <a:srgbClr val="141E26"/>
                </a:solidFill>
                <a:latin typeface="Segoe UI"/>
              </a:rPr>
              <a:t>s le contrôleur </a:t>
            </a:r>
            <a:r>
              <a:rPr lang="fr-FR" b="0" strike="noStrike" spc="-1" dirty="0">
                <a:solidFill>
                  <a:srgbClr val="141E26"/>
                </a:solidFill>
                <a:latin typeface="Segoe UI"/>
              </a:rPr>
              <a:t>un service (un provider </a:t>
            </a:r>
            <a:r>
              <a:rPr lang="fr-FR" b="0" strike="noStrike" spc="-1" dirty="0" err="1">
                <a:solidFill>
                  <a:srgbClr val="141E26"/>
                </a:solidFill>
                <a:latin typeface="Segoe UI"/>
              </a:rPr>
              <a:t>Angular</a:t>
            </a:r>
            <a:r>
              <a:rPr lang="fr-FR" b="0" strike="noStrike" spc="-1" dirty="0">
                <a:solidFill>
                  <a:srgbClr val="141E26"/>
                </a:solidFill>
                <a:latin typeface="Segoe UI"/>
              </a:rPr>
              <a:t>) permet de réaliser cette opération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141E26"/>
                </a:solidFill>
                <a:latin typeface="Segoe UI"/>
              </a:rPr>
              <a:t>Attention, c’est </a:t>
            </a:r>
            <a:r>
              <a:rPr lang="fr-FR" spc="-1" dirty="0">
                <a:solidFill>
                  <a:srgbClr val="95B258"/>
                </a:solidFill>
                <a:latin typeface="Segoe UI"/>
              </a:rPr>
              <a:t>plus coûteux en ressource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141E26"/>
                </a:solidFill>
                <a:latin typeface="Segoe UI"/>
              </a:rPr>
              <a:t>Déclaration du service dans le constructeur du composant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141E26"/>
                </a:solidFill>
                <a:latin typeface="Segoe UI"/>
              </a:rPr>
              <a:t>Et création d’une méthode asynchrone et bloquante pour afficher l’alerte</a:t>
            </a:r>
            <a:endParaRPr lang="fr-FR" b="0" strike="noStrike" spc="-1" dirty="0">
              <a:solidFill>
                <a:srgbClr val="141E26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58ED30D-8109-808D-AD4C-81DD0FAAA408}"/>
              </a:ext>
            </a:extLst>
          </p:cNvPr>
          <p:cNvSpPr txBox="1"/>
          <p:nvPr/>
        </p:nvSpPr>
        <p:spPr>
          <a:xfrm>
            <a:off x="3506875" y="2950807"/>
            <a:ext cx="6601624" cy="3108543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AlertController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ionic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angular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fr-F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({…})</a:t>
            </a:r>
          </a:p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Module5Component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OnInit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alertCtrl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AlertController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}</a:t>
            </a:r>
          </a:p>
          <a:p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showAlert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alertCtrl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header: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'Login/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buttons: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'OK'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present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}</a:t>
            </a:r>
          </a:p>
          <a:p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3BDF81F-5DEF-54CF-D291-E6CA04367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363" y="4505078"/>
            <a:ext cx="43624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5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Les toasts</a:t>
            </a:r>
          </a:p>
        </p:txBody>
      </p:sp>
    </p:spTree>
    <p:extLst>
      <p:ext uri="{BB962C8B-B14F-4D97-AF65-F5344CB8AC3E}">
        <p14:creationId xmlns:p14="http://schemas.microsoft.com/office/powerpoint/2010/main" val="409142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Les toasts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2388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141E26"/>
                </a:solidFill>
                <a:latin typeface="Segoe UI"/>
              </a:rPr>
              <a:t>Pour des informations plus mineures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141E26"/>
                </a:solidFill>
                <a:latin typeface="Segoe UI"/>
              </a:rPr>
              <a:t>validation d’enregistrement, erreur de saisie, etc.</a:t>
            </a:r>
          </a:p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141E26"/>
                </a:solidFill>
                <a:latin typeface="Segoe UI"/>
              </a:rPr>
              <a:t>Il existe un composant inspiré des toasts Android : </a:t>
            </a:r>
            <a:r>
              <a:rPr lang="fr-FR" sz="2400" b="0" strike="noStrike" spc="-1" dirty="0">
                <a:solidFill>
                  <a:srgbClr val="95B258"/>
                </a:solidFill>
                <a:latin typeface="Segoe UI"/>
              </a:rPr>
              <a:t>ion-toast </a:t>
            </a:r>
            <a:r>
              <a:rPr lang="fr-FR" sz="2400" b="0" strike="noStrike" spc="-1" dirty="0">
                <a:solidFill>
                  <a:srgbClr val="141E26"/>
                </a:solidFill>
                <a:latin typeface="Segoe UI"/>
              </a:rPr>
              <a:t>depuis Ionic 7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141E26"/>
                </a:solidFill>
                <a:latin typeface="Segoe UI"/>
              </a:rPr>
              <a:t>L’information apparaît sous forme de message en bas de l’écran et disparaît après un certain temps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4A010EC-2828-8443-7652-38BF1177905C}"/>
              </a:ext>
            </a:extLst>
          </p:cNvPr>
          <p:cNvSpPr txBox="1"/>
          <p:nvPr/>
        </p:nvSpPr>
        <p:spPr>
          <a:xfrm>
            <a:off x="3506875" y="4276896"/>
            <a:ext cx="3495809" cy="1169551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isToastOpen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toastOpen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isToastOpen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2B33A7E-5D2D-8C76-FD7B-5B8C2A6B1C69}"/>
              </a:ext>
            </a:extLst>
          </p:cNvPr>
          <p:cNvSpPr txBox="1"/>
          <p:nvPr/>
        </p:nvSpPr>
        <p:spPr>
          <a:xfrm>
            <a:off x="3506875" y="3628516"/>
            <a:ext cx="8330938" cy="523220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ion-toast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isOpen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isToastOpen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"Votre fruit est sélectionné"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	 </a:t>
            </a:r>
          </a:p>
          <a:p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            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[duration]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didDismiss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toastOpen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ion-toast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DC3EA5D-AD9C-1EF0-A880-6F0B8FA1C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413" y="5507068"/>
            <a:ext cx="58674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2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Les toasts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17234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141E26"/>
                </a:solidFill>
                <a:latin typeface="Segoe UI"/>
              </a:rPr>
              <a:t>Depui</a:t>
            </a:r>
            <a:r>
              <a:rPr lang="fr-FR" spc="-1" dirty="0">
                <a:solidFill>
                  <a:srgbClr val="141E26"/>
                </a:solidFill>
                <a:latin typeface="Segoe UI"/>
              </a:rPr>
              <a:t>s le contrôleur </a:t>
            </a:r>
            <a:r>
              <a:rPr lang="fr-FR" b="0" strike="noStrike" spc="-1" dirty="0">
                <a:solidFill>
                  <a:srgbClr val="141E26"/>
                </a:solidFill>
                <a:latin typeface="Segoe UI"/>
              </a:rPr>
              <a:t>un service (un provider </a:t>
            </a:r>
            <a:r>
              <a:rPr lang="fr-FR" b="0" strike="noStrike" spc="-1" dirty="0" err="1">
                <a:solidFill>
                  <a:srgbClr val="141E26"/>
                </a:solidFill>
                <a:latin typeface="Segoe UI"/>
              </a:rPr>
              <a:t>Angular</a:t>
            </a:r>
            <a:r>
              <a:rPr lang="fr-FR" b="0" strike="noStrike" spc="-1" dirty="0">
                <a:solidFill>
                  <a:srgbClr val="141E26"/>
                </a:solidFill>
                <a:latin typeface="Segoe UI"/>
              </a:rPr>
              <a:t>) permet de réaliser cette opération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141E26"/>
                </a:solidFill>
                <a:latin typeface="Segoe UI"/>
              </a:rPr>
              <a:t>Attention, c’est </a:t>
            </a:r>
            <a:r>
              <a:rPr lang="fr-FR" spc="-1" dirty="0">
                <a:solidFill>
                  <a:srgbClr val="95B258"/>
                </a:solidFill>
                <a:latin typeface="Segoe UI"/>
              </a:rPr>
              <a:t>plus coûteux en ressource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141E26"/>
                </a:solidFill>
                <a:latin typeface="Segoe UI"/>
              </a:rPr>
              <a:t>Déclaration du service dans le constructeur du composant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141E26"/>
                </a:solidFill>
                <a:latin typeface="Segoe UI"/>
              </a:rPr>
              <a:t>Et création d’une méthode asynchrone</a:t>
            </a:r>
            <a:endParaRPr lang="fr-FR" b="0" strike="noStrike" spc="-1" dirty="0">
              <a:solidFill>
                <a:srgbClr val="141E26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758ED30D-8109-808D-AD4C-81DD0FAAA408}"/>
              </a:ext>
            </a:extLst>
          </p:cNvPr>
          <p:cNvSpPr txBox="1"/>
          <p:nvPr/>
        </p:nvSpPr>
        <p:spPr>
          <a:xfrm>
            <a:off x="3506875" y="2950807"/>
            <a:ext cx="6601624" cy="2893100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ToastController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fr-FR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ionic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angular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fr-F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({…})</a:t>
            </a:r>
          </a:p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Module5Component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toastCtrl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ToastController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}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showToast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toast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toastCtrl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message: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'Votre fruit est sélectionné'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duration: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toast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present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23D4302-E018-BC15-401C-F838980D6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413" y="5507068"/>
            <a:ext cx="58674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9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1218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Mise en place d’un formulaire de recherche de films</a:t>
            </a:r>
          </a:p>
        </p:txBody>
      </p:sp>
    </p:spTree>
    <p:extLst>
      <p:ext uri="{BB962C8B-B14F-4D97-AF65-F5344CB8AC3E}">
        <p14:creationId xmlns:p14="http://schemas.microsoft.com/office/powerpoint/2010/main" val="372545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-11937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TRAVAUX PRATIQUES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TP fil rouge</a:t>
            </a:r>
          </a:p>
        </p:txBody>
      </p:sp>
    </p:spTree>
    <p:extLst>
      <p:ext uri="{BB962C8B-B14F-4D97-AF65-F5344CB8AC3E}">
        <p14:creationId xmlns:p14="http://schemas.microsoft.com/office/powerpoint/2010/main" val="213892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re 1">
            <a:extLst>
              <a:ext uri="{FF2B5EF4-FFF2-40B4-BE49-F238E27FC236}">
                <a16:creationId xmlns:a16="http://schemas.microsoft.com/office/drawing/2014/main" id="{7527A91C-BEDC-4E76-82F7-D5C77DD72ECF}"/>
              </a:ext>
            </a:extLst>
          </p:cNvPr>
          <p:cNvSpPr txBox="1">
            <a:spLocks/>
          </p:cNvSpPr>
          <p:nvPr/>
        </p:nvSpPr>
        <p:spPr>
          <a:xfrm>
            <a:off x="4350799" y="2831303"/>
            <a:ext cx="6253470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Les cartes</a:t>
            </a: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1B0027D7-EF67-4A03-81A8-E1EE0215D45B}"/>
              </a:ext>
            </a:extLst>
          </p:cNvPr>
          <p:cNvSpPr txBox="1">
            <a:spLocks/>
          </p:cNvSpPr>
          <p:nvPr/>
        </p:nvSpPr>
        <p:spPr>
          <a:xfrm>
            <a:off x="4342339" y="2256105"/>
            <a:ext cx="6253470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Les boutons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028F3-B265-4C26-AE39-985114110839}"/>
              </a:ext>
            </a:extLst>
          </p:cNvPr>
          <p:cNvSpPr/>
          <p:nvPr/>
        </p:nvSpPr>
        <p:spPr>
          <a:xfrm>
            <a:off x="0" y="0"/>
            <a:ext cx="3470989" cy="6858000"/>
          </a:xfrm>
          <a:prstGeom prst="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2B41308F-BC0B-48D7-87BB-2B0B96E1A818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SOMMAIRE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C4C42B5-78D4-43BA-9AEF-E786F5CC3DD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SOMMAIRE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5727DDCA-0BE5-4E22-A2E0-0367F5B362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4342341" y="1112461"/>
            <a:ext cx="6606396" cy="341632"/>
          </a:xfr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fr-FR" sz="1800" dirty="0">
                <a:solidFill>
                  <a:srgbClr val="141E26"/>
                </a:solidFill>
              </a:rPr>
              <a:t>Structurer une vue et son contenu</a:t>
            </a:r>
            <a:endParaRPr lang="fr-FR" sz="1800" b="1" dirty="0">
              <a:solidFill>
                <a:srgbClr val="141E26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034616E-7336-4DBC-BEEC-32134FC5CA9A}"/>
              </a:ext>
            </a:extLst>
          </p:cNvPr>
          <p:cNvGrpSpPr/>
          <p:nvPr/>
        </p:nvGrpSpPr>
        <p:grpSpPr>
          <a:xfrm>
            <a:off x="3816714" y="1112462"/>
            <a:ext cx="352619" cy="341632"/>
            <a:chOff x="3816714" y="1112462"/>
            <a:chExt cx="542922" cy="526006"/>
          </a:xfrm>
        </p:grpSpPr>
        <p:sp>
          <p:nvSpPr>
            <p:cNvPr id="28" name="Organigramme : Entrée manuelle 27">
              <a:extLst>
                <a:ext uri="{FF2B5EF4-FFF2-40B4-BE49-F238E27FC236}">
                  <a16:creationId xmlns:a16="http://schemas.microsoft.com/office/drawing/2014/main" id="{198D380E-6092-4D34-BB2B-D9FDFA98D592}"/>
                </a:ext>
              </a:extLst>
            </p:cNvPr>
            <p:cNvSpPr/>
            <p:nvPr/>
          </p:nvSpPr>
          <p:spPr>
            <a:xfrm rot="5400000">
              <a:off x="3825173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Organigramme : Entrée manuelle 27">
              <a:extLst>
                <a:ext uri="{FF2B5EF4-FFF2-40B4-BE49-F238E27FC236}">
                  <a16:creationId xmlns:a16="http://schemas.microsoft.com/office/drawing/2014/main" id="{8E232A21-C057-49F8-A96A-203E18686FC4}"/>
                </a:ext>
              </a:extLst>
            </p:cNvPr>
            <p:cNvSpPr/>
            <p:nvPr/>
          </p:nvSpPr>
          <p:spPr>
            <a:xfrm rot="5400000" flipH="1">
              <a:off x="3825171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8F4F3436-8174-434B-B61A-27DE845E4CC3}"/>
              </a:ext>
            </a:extLst>
          </p:cNvPr>
          <p:cNvGrpSpPr/>
          <p:nvPr/>
        </p:nvGrpSpPr>
        <p:grpSpPr>
          <a:xfrm rot="5400000">
            <a:off x="3830666" y="1675412"/>
            <a:ext cx="341634" cy="352619"/>
            <a:chOff x="8271587" y="2588788"/>
            <a:chExt cx="3566226" cy="1105399"/>
          </a:xfrm>
        </p:grpSpPr>
        <p:sp>
          <p:nvSpPr>
            <p:cNvPr id="31" name="Organigramme : Entrée manuelle 27">
              <a:extLst>
                <a:ext uri="{FF2B5EF4-FFF2-40B4-BE49-F238E27FC236}">
                  <a16:creationId xmlns:a16="http://schemas.microsoft.com/office/drawing/2014/main" id="{156EFFAF-ACF8-4ACB-BF38-FB64C804FC80}"/>
                </a:ext>
              </a:extLst>
            </p:cNvPr>
            <p:cNvSpPr/>
            <p:nvPr/>
          </p:nvSpPr>
          <p:spPr>
            <a:xfrm>
              <a:off x="8271587" y="2588789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rganigramme : Entrée manuelle 27">
              <a:extLst>
                <a:ext uri="{FF2B5EF4-FFF2-40B4-BE49-F238E27FC236}">
                  <a16:creationId xmlns:a16="http://schemas.microsoft.com/office/drawing/2014/main" id="{B0ED99D8-09C5-47F1-BA8F-DF712EDE29E9}"/>
                </a:ext>
              </a:extLst>
            </p:cNvPr>
            <p:cNvSpPr/>
            <p:nvPr/>
          </p:nvSpPr>
          <p:spPr>
            <a:xfrm flipH="1">
              <a:off x="8271587" y="2588788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BBDA650A-F324-4799-A306-68C47DE23A72}"/>
              </a:ext>
            </a:extLst>
          </p:cNvPr>
          <p:cNvGrpSpPr/>
          <p:nvPr/>
        </p:nvGrpSpPr>
        <p:grpSpPr>
          <a:xfrm>
            <a:off x="3816711" y="2256105"/>
            <a:ext cx="352619" cy="341632"/>
            <a:chOff x="3816713" y="2710839"/>
            <a:chExt cx="542923" cy="526007"/>
          </a:xfrm>
        </p:grpSpPr>
        <p:sp>
          <p:nvSpPr>
            <p:cNvPr id="35" name="Organigramme : Entrée manuelle 27">
              <a:extLst>
                <a:ext uri="{FF2B5EF4-FFF2-40B4-BE49-F238E27FC236}">
                  <a16:creationId xmlns:a16="http://schemas.microsoft.com/office/drawing/2014/main" id="{E1065FBA-2AAE-4D0A-BAAA-9BFCA98864EB}"/>
                </a:ext>
              </a:extLst>
            </p:cNvPr>
            <p:cNvSpPr/>
            <p:nvPr/>
          </p:nvSpPr>
          <p:spPr>
            <a:xfrm rot="5400000">
              <a:off x="3825172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7" name="Organigramme : Entrée manuelle 27">
              <a:extLst>
                <a:ext uri="{FF2B5EF4-FFF2-40B4-BE49-F238E27FC236}">
                  <a16:creationId xmlns:a16="http://schemas.microsoft.com/office/drawing/2014/main" id="{49EA19CE-E787-4BF6-AEC1-DCEC39FC664E}"/>
                </a:ext>
              </a:extLst>
            </p:cNvPr>
            <p:cNvSpPr/>
            <p:nvPr/>
          </p:nvSpPr>
          <p:spPr>
            <a:xfrm rot="5400000" flipH="1">
              <a:off x="3825170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5401FB42-E633-4F0B-B6BB-C526381CF12E}"/>
              </a:ext>
            </a:extLst>
          </p:cNvPr>
          <p:cNvGrpSpPr/>
          <p:nvPr/>
        </p:nvGrpSpPr>
        <p:grpSpPr>
          <a:xfrm rot="5400000">
            <a:off x="3830664" y="2825811"/>
            <a:ext cx="341632" cy="352617"/>
            <a:chOff x="8271587" y="5311425"/>
            <a:chExt cx="3566226" cy="1102714"/>
          </a:xfrm>
        </p:grpSpPr>
        <p:sp>
          <p:nvSpPr>
            <p:cNvPr id="39" name="Organigramme : Entrée manuelle 27">
              <a:extLst>
                <a:ext uri="{FF2B5EF4-FFF2-40B4-BE49-F238E27FC236}">
                  <a16:creationId xmlns:a16="http://schemas.microsoft.com/office/drawing/2014/main" id="{9F3DB527-6837-4D59-ADA8-27D509E50B16}"/>
                </a:ext>
              </a:extLst>
            </p:cNvPr>
            <p:cNvSpPr/>
            <p:nvPr/>
          </p:nvSpPr>
          <p:spPr>
            <a:xfrm>
              <a:off x="8271587" y="5311426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Organigramme : Entrée manuelle 27">
              <a:extLst>
                <a:ext uri="{FF2B5EF4-FFF2-40B4-BE49-F238E27FC236}">
                  <a16:creationId xmlns:a16="http://schemas.microsoft.com/office/drawing/2014/main" id="{09B5218C-2787-4529-A79A-BD8F560B868C}"/>
                </a:ext>
              </a:extLst>
            </p:cNvPr>
            <p:cNvSpPr/>
            <p:nvPr/>
          </p:nvSpPr>
          <p:spPr>
            <a:xfrm flipH="1">
              <a:off x="8271587" y="5311425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3" name="Graphique 22" descr="Diagramme de Gantt avec un remplissage uni">
            <a:extLst>
              <a:ext uri="{FF2B5EF4-FFF2-40B4-BE49-F238E27FC236}">
                <a16:creationId xmlns:a16="http://schemas.microsoft.com/office/drawing/2014/main" id="{B99F2089-E1F9-457E-ACD0-AD5C1BF1E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54185" y="428629"/>
            <a:ext cx="587415" cy="587415"/>
          </a:xfrm>
          <a:prstGeom prst="rect">
            <a:avLst/>
          </a:prstGeom>
        </p:spPr>
      </p:pic>
      <p:sp>
        <p:nvSpPr>
          <p:cNvPr id="30" name="Titre 1">
            <a:extLst>
              <a:ext uri="{FF2B5EF4-FFF2-40B4-BE49-F238E27FC236}">
                <a16:creationId xmlns:a16="http://schemas.microsoft.com/office/drawing/2014/main" id="{6EB776A7-6E6C-4154-8A6E-454039D93BC0}"/>
              </a:ext>
            </a:extLst>
          </p:cNvPr>
          <p:cNvSpPr txBox="1">
            <a:spLocks/>
          </p:cNvSpPr>
          <p:nvPr/>
        </p:nvSpPr>
        <p:spPr>
          <a:xfrm>
            <a:off x="4350799" y="1678958"/>
            <a:ext cx="6606395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Utilisation des en-têtes et pieds de page</a:t>
            </a:r>
          </a:p>
        </p:txBody>
      </p:sp>
      <p:sp>
        <p:nvSpPr>
          <p:cNvPr id="47" name="Titre 1">
            <a:extLst>
              <a:ext uri="{FF2B5EF4-FFF2-40B4-BE49-F238E27FC236}">
                <a16:creationId xmlns:a16="http://schemas.microsoft.com/office/drawing/2014/main" id="{394E04D5-D5DD-412F-914A-A513D191AFDA}"/>
              </a:ext>
            </a:extLst>
          </p:cNvPr>
          <p:cNvSpPr txBox="1">
            <a:spLocks/>
          </p:cNvSpPr>
          <p:nvPr/>
        </p:nvSpPr>
        <p:spPr>
          <a:xfrm>
            <a:off x="4350799" y="3399751"/>
            <a:ext cx="6191251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Les icônes</a:t>
            </a:r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0A37E153-BBDB-47E7-A56E-1B0814DB28AE}"/>
              </a:ext>
            </a:extLst>
          </p:cNvPr>
          <p:cNvGrpSpPr/>
          <p:nvPr/>
        </p:nvGrpSpPr>
        <p:grpSpPr>
          <a:xfrm rot="5400000">
            <a:off x="3830664" y="3394259"/>
            <a:ext cx="341632" cy="352617"/>
            <a:chOff x="8271587" y="5311425"/>
            <a:chExt cx="3566226" cy="1102714"/>
          </a:xfrm>
        </p:grpSpPr>
        <p:sp>
          <p:nvSpPr>
            <p:cNvPr id="49" name="Organigramme : Entrée manuelle 27">
              <a:extLst>
                <a:ext uri="{FF2B5EF4-FFF2-40B4-BE49-F238E27FC236}">
                  <a16:creationId xmlns:a16="http://schemas.microsoft.com/office/drawing/2014/main" id="{E3532368-68FF-4EBC-AA2F-3F16E5A1A8E7}"/>
                </a:ext>
              </a:extLst>
            </p:cNvPr>
            <p:cNvSpPr/>
            <p:nvPr/>
          </p:nvSpPr>
          <p:spPr>
            <a:xfrm>
              <a:off x="8271587" y="5311426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Organigramme : Entrée manuelle 27">
              <a:extLst>
                <a:ext uri="{FF2B5EF4-FFF2-40B4-BE49-F238E27FC236}">
                  <a16:creationId xmlns:a16="http://schemas.microsoft.com/office/drawing/2014/main" id="{5F5DD75B-CF85-4C7F-B9DC-5BBB764C9C3F}"/>
                </a:ext>
              </a:extLst>
            </p:cNvPr>
            <p:cNvSpPr/>
            <p:nvPr/>
          </p:nvSpPr>
          <p:spPr>
            <a:xfrm flipH="1">
              <a:off x="8271587" y="5311425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0E644340-F3B6-83CF-20B2-F1B5811DFB1A}"/>
              </a:ext>
            </a:extLst>
          </p:cNvPr>
          <p:cNvGrpSpPr/>
          <p:nvPr/>
        </p:nvGrpSpPr>
        <p:grpSpPr>
          <a:xfrm rot="5400000">
            <a:off x="3830665" y="4510920"/>
            <a:ext cx="341634" cy="352619"/>
            <a:chOff x="8271587" y="2588788"/>
            <a:chExt cx="3566226" cy="1105399"/>
          </a:xfrm>
        </p:grpSpPr>
        <p:sp>
          <p:nvSpPr>
            <p:cNvPr id="9" name="Organigramme : Entrée manuelle 27">
              <a:extLst>
                <a:ext uri="{FF2B5EF4-FFF2-40B4-BE49-F238E27FC236}">
                  <a16:creationId xmlns:a16="http://schemas.microsoft.com/office/drawing/2014/main" id="{ED72428E-10C2-58E4-2293-A9514B855EE9}"/>
                </a:ext>
              </a:extLst>
            </p:cNvPr>
            <p:cNvSpPr/>
            <p:nvPr/>
          </p:nvSpPr>
          <p:spPr>
            <a:xfrm>
              <a:off x="8271587" y="2588789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Organigramme : Entrée manuelle 27">
              <a:extLst>
                <a:ext uri="{FF2B5EF4-FFF2-40B4-BE49-F238E27FC236}">
                  <a16:creationId xmlns:a16="http://schemas.microsoft.com/office/drawing/2014/main" id="{38D05BAF-B5A0-8423-8FC7-64CA5909CF01}"/>
                </a:ext>
              </a:extLst>
            </p:cNvPr>
            <p:cNvSpPr/>
            <p:nvPr/>
          </p:nvSpPr>
          <p:spPr>
            <a:xfrm flipH="1">
              <a:off x="8271587" y="2588788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Titre 1">
            <a:extLst>
              <a:ext uri="{FF2B5EF4-FFF2-40B4-BE49-F238E27FC236}">
                <a16:creationId xmlns:a16="http://schemas.microsoft.com/office/drawing/2014/main" id="{575D6587-323B-E86E-7E90-35F1655C1D1C}"/>
              </a:ext>
            </a:extLst>
          </p:cNvPr>
          <p:cNvSpPr txBox="1">
            <a:spLocks/>
          </p:cNvSpPr>
          <p:nvPr/>
        </p:nvSpPr>
        <p:spPr>
          <a:xfrm>
            <a:off x="4350798" y="4516415"/>
            <a:ext cx="5834923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Les formulaires</a:t>
            </a:r>
            <a:endParaRPr lang="fr-FR" sz="1800" b="1" dirty="0">
              <a:solidFill>
                <a:srgbClr val="141E26"/>
              </a:solidFill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312556D-8032-41A5-1960-07BC69C739DB}"/>
              </a:ext>
            </a:extLst>
          </p:cNvPr>
          <p:cNvSpPr txBox="1">
            <a:spLocks/>
          </p:cNvSpPr>
          <p:nvPr/>
        </p:nvSpPr>
        <p:spPr>
          <a:xfrm>
            <a:off x="4350799" y="5105092"/>
            <a:ext cx="6606396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Les alertes</a:t>
            </a:r>
            <a:endParaRPr lang="fr-FR" sz="1800" b="1" dirty="0">
              <a:solidFill>
                <a:srgbClr val="141E26"/>
              </a:solidFill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80BBF71-4CE3-BAAB-CF50-3C64C5C61BF8}"/>
              </a:ext>
            </a:extLst>
          </p:cNvPr>
          <p:cNvGrpSpPr/>
          <p:nvPr/>
        </p:nvGrpSpPr>
        <p:grpSpPr>
          <a:xfrm>
            <a:off x="3825172" y="5105093"/>
            <a:ext cx="352619" cy="341632"/>
            <a:chOff x="3816714" y="1112462"/>
            <a:chExt cx="542922" cy="526006"/>
          </a:xfrm>
        </p:grpSpPr>
        <p:sp>
          <p:nvSpPr>
            <p:cNvPr id="17" name="Organigramme : Entrée manuelle 27">
              <a:extLst>
                <a:ext uri="{FF2B5EF4-FFF2-40B4-BE49-F238E27FC236}">
                  <a16:creationId xmlns:a16="http://schemas.microsoft.com/office/drawing/2014/main" id="{EA6CEFB8-849F-2D35-5C5F-9A32FB317F1C}"/>
                </a:ext>
              </a:extLst>
            </p:cNvPr>
            <p:cNvSpPr/>
            <p:nvPr/>
          </p:nvSpPr>
          <p:spPr>
            <a:xfrm rot="5400000">
              <a:off x="3825173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Organigramme : Entrée manuelle 27">
              <a:extLst>
                <a:ext uri="{FF2B5EF4-FFF2-40B4-BE49-F238E27FC236}">
                  <a16:creationId xmlns:a16="http://schemas.microsoft.com/office/drawing/2014/main" id="{B48F69A8-43EF-EF9E-2EEF-6ADB8F3783C6}"/>
                </a:ext>
              </a:extLst>
            </p:cNvPr>
            <p:cNvSpPr/>
            <p:nvPr/>
          </p:nvSpPr>
          <p:spPr>
            <a:xfrm rot="5400000" flipH="1">
              <a:off x="3825171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9" name="Titre 1">
            <a:extLst>
              <a:ext uri="{FF2B5EF4-FFF2-40B4-BE49-F238E27FC236}">
                <a16:creationId xmlns:a16="http://schemas.microsoft.com/office/drawing/2014/main" id="{6A980F29-6478-DA33-83C3-FE68881AFCD8}"/>
              </a:ext>
            </a:extLst>
          </p:cNvPr>
          <p:cNvSpPr txBox="1">
            <a:spLocks/>
          </p:cNvSpPr>
          <p:nvPr/>
        </p:nvSpPr>
        <p:spPr>
          <a:xfrm>
            <a:off x="4350799" y="3968198"/>
            <a:ext cx="6253470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Les listes</a:t>
            </a:r>
            <a:endParaRPr lang="fr-FR" sz="1800" b="1" dirty="0">
              <a:solidFill>
                <a:srgbClr val="141E26"/>
              </a:solidFill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245C2FF7-731C-D265-E383-D7395793083E}"/>
              </a:ext>
            </a:extLst>
          </p:cNvPr>
          <p:cNvGrpSpPr/>
          <p:nvPr/>
        </p:nvGrpSpPr>
        <p:grpSpPr>
          <a:xfrm>
            <a:off x="3825171" y="3968198"/>
            <a:ext cx="352619" cy="341632"/>
            <a:chOff x="3816713" y="2710839"/>
            <a:chExt cx="542923" cy="526007"/>
          </a:xfrm>
        </p:grpSpPr>
        <p:sp>
          <p:nvSpPr>
            <p:cNvPr id="21" name="Organigramme : Entrée manuelle 27">
              <a:extLst>
                <a:ext uri="{FF2B5EF4-FFF2-40B4-BE49-F238E27FC236}">
                  <a16:creationId xmlns:a16="http://schemas.microsoft.com/office/drawing/2014/main" id="{A5FD6A79-DFBD-D303-5AA3-B3168919D32C}"/>
                </a:ext>
              </a:extLst>
            </p:cNvPr>
            <p:cNvSpPr/>
            <p:nvPr/>
          </p:nvSpPr>
          <p:spPr>
            <a:xfrm rot="5400000">
              <a:off x="3825172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22" name="Organigramme : Entrée manuelle 27">
              <a:extLst>
                <a:ext uri="{FF2B5EF4-FFF2-40B4-BE49-F238E27FC236}">
                  <a16:creationId xmlns:a16="http://schemas.microsoft.com/office/drawing/2014/main" id="{D121316D-EFCC-BF8D-966B-6A49683117A2}"/>
                </a:ext>
              </a:extLst>
            </p:cNvPr>
            <p:cNvSpPr/>
            <p:nvPr/>
          </p:nvSpPr>
          <p:spPr>
            <a:xfrm rot="5400000" flipH="1">
              <a:off x="3825170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DB8CFFE8-E7A8-EEB4-F0F8-C7E76EB9636B}"/>
              </a:ext>
            </a:extLst>
          </p:cNvPr>
          <p:cNvGrpSpPr/>
          <p:nvPr/>
        </p:nvGrpSpPr>
        <p:grpSpPr>
          <a:xfrm rot="5400000">
            <a:off x="3839126" y="5669994"/>
            <a:ext cx="341634" cy="352619"/>
            <a:chOff x="8271587" y="2588788"/>
            <a:chExt cx="3566226" cy="1105399"/>
          </a:xfrm>
        </p:grpSpPr>
        <p:sp>
          <p:nvSpPr>
            <p:cNvPr id="26" name="Organigramme : Entrée manuelle 27">
              <a:extLst>
                <a:ext uri="{FF2B5EF4-FFF2-40B4-BE49-F238E27FC236}">
                  <a16:creationId xmlns:a16="http://schemas.microsoft.com/office/drawing/2014/main" id="{B902C663-36A2-9F74-E476-7C31BFF426F1}"/>
                </a:ext>
              </a:extLst>
            </p:cNvPr>
            <p:cNvSpPr/>
            <p:nvPr/>
          </p:nvSpPr>
          <p:spPr>
            <a:xfrm>
              <a:off x="8271587" y="2588789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Organigramme : Entrée manuelle 27">
              <a:extLst>
                <a:ext uri="{FF2B5EF4-FFF2-40B4-BE49-F238E27FC236}">
                  <a16:creationId xmlns:a16="http://schemas.microsoft.com/office/drawing/2014/main" id="{2C149250-E9EB-6296-F52A-914C932B8E83}"/>
                </a:ext>
              </a:extLst>
            </p:cNvPr>
            <p:cNvSpPr/>
            <p:nvPr/>
          </p:nvSpPr>
          <p:spPr>
            <a:xfrm flipH="1">
              <a:off x="8271587" y="2588788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8" name="Titre 1">
            <a:extLst>
              <a:ext uri="{FF2B5EF4-FFF2-40B4-BE49-F238E27FC236}">
                <a16:creationId xmlns:a16="http://schemas.microsoft.com/office/drawing/2014/main" id="{B6DEA5D1-929B-FB2D-9B11-404804C2DB2B}"/>
              </a:ext>
            </a:extLst>
          </p:cNvPr>
          <p:cNvSpPr txBox="1">
            <a:spLocks/>
          </p:cNvSpPr>
          <p:nvPr/>
        </p:nvSpPr>
        <p:spPr>
          <a:xfrm>
            <a:off x="4359259" y="5673540"/>
            <a:ext cx="6606395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Les toasts</a:t>
            </a:r>
          </a:p>
        </p:txBody>
      </p:sp>
    </p:spTree>
    <p:extLst>
      <p:ext uri="{BB962C8B-B14F-4D97-AF65-F5344CB8AC3E}">
        <p14:creationId xmlns:p14="http://schemas.microsoft.com/office/powerpoint/2010/main" val="189566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A retenir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40811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2400" dirty="0">
                <a:cs typeface="Segoe UI" panose="020B0502040204020203" pitchFamily="34" charset="0"/>
              </a:rPr>
              <a:t>Ionic propose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cs typeface="Segoe UI" panose="020B0502040204020203" pitchFamily="34" charset="0"/>
              </a:rPr>
              <a:t>Une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bibliothèque</a:t>
            </a:r>
            <a:r>
              <a:rPr lang="fr-FR" sz="2400" dirty="0">
                <a:cs typeface="Segoe UI" panose="020B0502040204020203" pitchFamily="34" charset="0"/>
              </a:rPr>
              <a:t> très complète et conséquente de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composants</a:t>
            </a:r>
            <a:r>
              <a:rPr lang="fr-FR" sz="2400" dirty="0">
                <a:cs typeface="Segoe UI" panose="020B0502040204020203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cs typeface="Segoe UI" panose="020B0502040204020203" pitchFamily="34" charset="0"/>
              </a:rPr>
              <a:t>Qui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reproduisent le look &amp; </a:t>
            </a:r>
            <a:r>
              <a:rPr lang="fr-FR" sz="2400" dirty="0" err="1">
                <a:solidFill>
                  <a:srgbClr val="95B258"/>
                </a:solidFill>
                <a:cs typeface="Segoe UI" panose="020B0502040204020203" pitchFamily="34" charset="0"/>
              </a:rPr>
              <a:t>feel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 </a:t>
            </a:r>
            <a:r>
              <a:rPr lang="fr-FR" sz="2400" dirty="0">
                <a:cs typeface="Segoe UI" panose="020B0502040204020203" pitchFamily="34" charset="0"/>
              </a:rPr>
              <a:t>des composants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mobiles natifs</a:t>
            </a:r>
          </a:p>
          <a:p>
            <a:endParaRPr lang="fr-FR" sz="2400" dirty="0">
              <a:cs typeface="Segoe UI" panose="020B0502040204020203" pitchFamily="34" charset="0"/>
            </a:endParaRPr>
          </a:p>
          <a:p>
            <a:r>
              <a:rPr lang="fr-FR" sz="2400" dirty="0">
                <a:cs typeface="Segoe UI" panose="020B0502040204020203" pitchFamily="34" charset="0"/>
              </a:rPr>
              <a:t>En plus des composants visuels, Ionic propose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cs typeface="Segoe UI" panose="020B0502040204020203" pitchFamily="34" charset="0"/>
              </a:rPr>
              <a:t>Un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ensemble de directives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cs typeface="Segoe UI" panose="020B0502040204020203" pitchFamily="34" charset="0"/>
              </a:rPr>
              <a:t>Et de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services génériques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cs typeface="Segoe UI" panose="020B0502040204020203" pitchFamily="34" charset="0"/>
            </a:endParaRPr>
          </a:p>
          <a:p>
            <a:r>
              <a:rPr lang="fr-FR" sz="2400" dirty="0">
                <a:cs typeface="Segoe UI" panose="020B0502040204020203" pitchFamily="34" charset="0"/>
              </a:rPr>
              <a:t>La connaissance de la documentation est indispensable pour ne pas avoir à redévelopper des composants soi-même 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2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Structurer une vue et son contenu</a:t>
            </a:r>
          </a:p>
        </p:txBody>
      </p:sp>
    </p:spTree>
    <p:extLst>
      <p:ext uri="{BB962C8B-B14F-4D97-AF65-F5344CB8AC3E}">
        <p14:creationId xmlns:p14="http://schemas.microsoft.com/office/powerpoint/2010/main" val="10715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Structurer une vue et son contenu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35968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Ionic dispose d’une suite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De composants </a:t>
            </a:r>
            <a:r>
              <a:rPr lang="fr-FR" sz="2400" b="0" strike="noStrike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,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Directives </a:t>
            </a:r>
            <a:r>
              <a:rPr lang="fr-FR" sz="2400" b="0" strike="noStrike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Et classes CSS </a:t>
            </a:r>
          </a:p>
          <a:p>
            <a:pPr>
              <a:lnSpc>
                <a:spcPct val="120000"/>
              </a:lnSpc>
            </a:pP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Cela offre des composants web qui ont </a:t>
            </a:r>
            <a:r>
              <a:rPr lang="fr-FR" sz="2400" b="0" strike="noStrike" spc="-1" dirty="0">
                <a:solidFill>
                  <a:srgbClr val="95B258"/>
                </a:solidFill>
                <a:latin typeface="Segoe UI"/>
              </a:rPr>
              <a:t>un visuel 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et </a:t>
            </a:r>
            <a:r>
              <a:rPr lang="fr-FR" sz="2400" b="0" strike="noStrike" spc="-1" dirty="0">
                <a:solidFill>
                  <a:srgbClr val="95B258"/>
                </a:solidFill>
                <a:latin typeface="Segoe UI"/>
              </a:rPr>
              <a:t>un comportement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 très </a:t>
            </a:r>
            <a:r>
              <a:rPr lang="fr-FR" sz="2400" b="0" strike="noStrike" spc="-1" dirty="0">
                <a:solidFill>
                  <a:srgbClr val="95B258"/>
                </a:solidFill>
                <a:latin typeface="Segoe UI"/>
              </a:rPr>
              <a:t>proches des composants Android et iOS natifs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8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49317CE-B337-68C0-3C72-EAB5FA265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780" y="1593614"/>
            <a:ext cx="6697687" cy="4835756"/>
          </a:xfrm>
          <a:prstGeom prst="rect">
            <a:avLst/>
          </a:prstGeom>
        </p:spPr>
      </p:pic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Structurer une vue et son contenu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937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Site officiel présente l’ensemble des composants et leurs rendus :</a:t>
            </a:r>
            <a:endParaRPr lang="fr-FR" sz="2400" b="0" strike="noStrike" spc="-1" dirty="0">
              <a:solidFill>
                <a:srgbClr val="95B258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2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1218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Explorer la documentation officielle</a:t>
            </a:r>
          </a:p>
        </p:txBody>
      </p:sp>
    </p:spTree>
    <p:extLst>
      <p:ext uri="{BB962C8B-B14F-4D97-AF65-F5344CB8AC3E}">
        <p14:creationId xmlns:p14="http://schemas.microsoft.com/office/powerpoint/2010/main" val="112714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Structurer une vue et son contenu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Utilisation des composants visuels d'Ionic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22774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Tout le contenu d’une page doit être affiché dans un composant </a:t>
            </a:r>
            <a:r>
              <a:rPr lang="fr-FR" sz="2400" b="0" strike="noStrike" spc="-1" dirty="0" err="1">
                <a:solidFill>
                  <a:srgbClr val="343642"/>
                </a:solidFill>
                <a:latin typeface="Segoe UI"/>
              </a:rPr>
              <a:t>Angular</a:t>
            </a: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Il n’y a pas de contraintes pour le contrôleur, qui est un contrôleur </a:t>
            </a:r>
            <a:r>
              <a:rPr lang="fr-FR" b="0" strike="noStrike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 classique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Il faut juste importer tous les composants ou modules à utiliser; au minimum </a:t>
            </a:r>
            <a:r>
              <a:rPr lang="fr-FR" spc="-1" dirty="0" err="1">
                <a:solidFill>
                  <a:srgbClr val="95B258"/>
                </a:solidFill>
                <a:latin typeface="Segoe UI"/>
              </a:rPr>
              <a:t>IonicModule</a:t>
            </a:r>
            <a:endParaRPr lang="fr-FR" b="0" strike="noStrike" spc="-1" dirty="0">
              <a:solidFill>
                <a:srgbClr val="95B258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54DFC91-0B81-B458-7290-A5E7E2F4A261}"/>
              </a:ext>
            </a:extLst>
          </p:cNvPr>
          <p:cNvSpPr txBox="1"/>
          <p:nvPr/>
        </p:nvSpPr>
        <p:spPr>
          <a:xfrm>
            <a:off x="3506876" y="3517716"/>
            <a:ext cx="6042238" cy="2800767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OnInit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fr-FR" sz="16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angular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core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IonicModule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'@ionic/angular'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fr-F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'app-module5'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templateUrl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'./module5.component.html'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styleUrls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'./module5.component.scss’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standalone: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imports: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fr-F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IonicModule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Module5Component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OnInit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fr-FR" sz="1600" dirty="0">
                <a:solidFill>
                  <a:srgbClr val="D4D4D4"/>
                </a:solidFill>
                <a:latin typeface="Consolas" panose="020B0609020204030204" pitchFamily="49" charset="0"/>
              </a:rPr>
              <a:t>…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986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HÈME OFFICE" val="RIT6VH5m"/>
  <p:tag name="ARTICULATE_DESIGN_ID_1_THÈME OFFICE" val="R66cABEG"/>
  <p:tag name="ARTICULATE_SLIDE_COUNT" val="20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NI-ecole-Informatique-Charte_Graphique-v2023.potx" id="{8DF23D5A-EBA0-4384-9913-53A09D13838D}" vid="{220E91A7-61C3-4B73-AA27-DB095AB2A8A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0B208920A0C840A3CDE654A4512E2F" ma:contentTypeVersion="0" ma:contentTypeDescription="Create a new document." ma:contentTypeScope="" ma:versionID="b2e561040e0ac59d152e97dc13bf789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0744E35-8DFE-42FB-9B27-EF60FB2821E4}">
  <ds:schemaRefs>
    <ds:schemaRef ds:uri="http://purl.org/dc/elements/1.1/"/>
    <ds:schemaRef ds:uri="http://schemas.microsoft.com/office/2006/metadata/properties"/>
    <ds:schemaRef ds:uri="cfaffce1-5344-4c4f-bfb6-760f0e673929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ea210992-230b-44bf-b9a2-2f8c10b8863d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FF6196A-D374-4C41-B49C-BC3C65DE4C93}"/>
</file>

<file path=customXml/itemProps3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ENI-ecole-Informatique-Charte_Graphique-v2023</Template>
  <TotalTime>1728</TotalTime>
  <Words>3308</Words>
  <Application>Microsoft Office PowerPoint</Application>
  <PresentationFormat>Grand écran</PresentationFormat>
  <Paragraphs>503</Paragraphs>
  <Slides>40</Slides>
  <Notes>28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Consolas</vt:lpstr>
      <vt:lpstr>Segoe Script</vt:lpstr>
      <vt:lpstr>Wingdings</vt:lpstr>
      <vt:lpstr>Segoe UI Light</vt:lpstr>
      <vt:lpstr>Segoe UI</vt:lpstr>
      <vt:lpstr>Thème Office</vt:lpstr>
      <vt:lpstr>Image bitmap</vt:lpstr>
      <vt:lpstr>Les technologies cross-platform : Ionic Module 05 – Utilisation des composants visuels d’Ionic</vt:lpstr>
      <vt:lpstr>Présentation PowerPoint</vt:lpstr>
      <vt:lpstr>Savoir structurer sa page comme exigé par Ionic</vt:lpstr>
      <vt:lpstr>Structurer une vue et son contenu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 de la formation</dc:title>
  <dc:creator>Nathalie HERVOCHE</dc:creator>
  <cp:lastModifiedBy>Anne-Lise BAILLE</cp:lastModifiedBy>
  <cp:revision>795</cp:revision>
  <dcterms:created xsi:type="dcterms:W3CDTF">2023-01-06T06:52:31Z</dcterms:created>
  <dcterms:modified xsi:type="dcterms:W3CDTF">2023-04-21T07:47:34Z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f66734b3-83b1-41cc-940e-f23d0c158fc1</vt:lpwstr>
  </property>
  <property fmtid="{D5CDD505-2E9C-101B-9397-08002B2CF9AE}" pid="3" name="ContentTypeId">
    <vt:lpwstr>0x010100450B208920A0C840A3CDE654A4512E2F</vt:lpwstr>
  </property>
  <property fmtid="{D5CDD505-2E9C-101B-9397-08002B2CF9AE}" pid="4" name="ArticulateGUID">
    <vt:lpwstr>4C016939-3D63-4BD5-8C4B-0D84325C8D72</vt:lpwstr>
  </property>
  <property fmtid="{D5CDD505-2E9C-101B-9397-08002B2CF9AE}" pid="5" name="ArticulatePath">
    <vt:lpwstr>débuter_powerapps_video_ENI</vt:lpwstr>
  </property>
  <property fmtid="{D5CDD505-2E9C-101B-9397-08002B2CF9AE}" pid="6" name="MediaServiceImageTags">
    <vt:lpwstr/>
  </property>
  <property fmtid="{D5CDD505-2E9C-101B-9397-08002B2CF9AE}" pid="7" name="Order">
    <vt:r8>1964800</vt:r8>
  </property>
  <property fmtid="{D5CDD505-2E9C-101B-9397-08002B2CF9AE}" pid="8" name="xd_Signature">
    <vt:bool>false</vt:bool>
  </property>
  <property fmtid="{D5CDD505-2E9C-101B-9397-08002B2CF9AE}" pid="9" name="xd_ProgID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_SourceUrl">
    <vt:lpwstr/>
  </property>
  <property fmtid="{D5CDD505-2E9C-101B-9397-08002B2CF9AE}" pid="13" name="_SharedFileIndex">
    <vt:lpwstr/>
  </property>
  <property fmtid="{D5CDD505-2E9C-101B-9397-08002B2CF9AE}" pid="14" name="ComplianceAssetId">
    <vt:lpwstr/>
  </property>
  <property fmtid="{D5CDD505-2E9C-101B-9397-08002B2CF9AE}" pid="15" name="TemplateUrl">
    <vt:lpwstr/>
  </property>
</Properties>
</file>